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CEA8B4-2159-4090-B762-4FBE12305315}" v="24" dt="2025-10-01T09:28:00.4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107" d="100"/>
          <a:sy n="107" d="100"/>
        </p:scale>
        <p:origin x="-130" y="-5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7142F-0E41-4B0F-9075-0AC765023C2E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D32126-79A5-4376-9F2B-F016C3DCC6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63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3E15C-5B83-0233-26AB-4C21C5B81B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4B5207-017A-5611-DB0E-F2D9224DB6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10DD8-9E1F-D460-8485-2B677D2EE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6D5F-E3CF-46AC-8E07-BE508EFD3E2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13A55-583A-9796-FD39-06B96EDC7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C7B04-3F76-BF29-91EB-21BF9284E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CA201-B11F-4D9D-88A8-FD99899CBF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565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59640-3872-E872-128D-BF5D65F86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DA86BC-4B28-F3CD-F5C2-29C95BA50E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400062-A269-54F1-545B-73EDD7623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6D5F-E3CF-46AC-8E07-BE508EFD3E2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4720F-CAD3-E14A-0C19-33582E9DC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C6B52-EF50-7766-CEB3-8DCBD4B88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CA201-B11F-4D9D-88A8-FD99899CBF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36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812D7B-42EC-D8BE-EF97-F979470885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ED1E8A-4A5A-BD92-6333-657E819CE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39147-79D8-FE5F-7702-EA488C0D1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6D5F-E3CF-46AC-8E07-BE508EFD3E2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68C5A-FE2F-79F9-7FC9-4D0DF3E4F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61B7E-1541-4BD3-40C0-6E1F0C010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CA201-B11F-4D9D-88A8-FD99899CBF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141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6E23E-2098-3C91-4C62-62221C6A9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91CA0-985E-B863-2F99-FECC2B3B3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F7139-7E6A-E389-D78E-A8FD380F6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6D5F-E3CF-46AC-8E07-BE508EFD3E2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FFD10-2EC9-F9EB-6C45-18FD6F6FC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E2A1A-4252-96F7-B967-9D93FDDE3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CA201-B11F-4D9D-88A8-FD99899CBF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189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6F14E-034B-9630-CD77-1A692D4CE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6274A6-9A93-2B8D-C9F0-BC51A1ED4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24335-8E69-C493-E51B-A725ABAD3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6D5F-E3CF-46AC-8E07-BE508EFD3E2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F6E46-2796-6540-5341-091AF0AE0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2E7A0-EBB2-A9E2-FCD7-B3FF719B2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CA201-B11F-4D9D-88A8-FD99899CBF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451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9773B-7AAB-12DA-394A-3D85F46FA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4B0A5-A02F-514B-84AC-A04B9D91E8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5CD062-DB9D-5E9A-144C-C3FC2A00D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9BC484-E5B2-D2FC-672F-E5A0EEECB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6D5F-E3CF-46AC-8E07-BE508EFD3E2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D7ACA-A7E7-C9CE-526E-07F2FF8B5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D1E3D-E993-DCB0-CEAC-163B739D1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CA201-B11F-4D9D-88A8-FD99899CBF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344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73B2A-7813-E1D1-77DD-F9810E4A5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03D54-475F-2E93-2FB9-BB2DAE8CE2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B5C6B7-308D-62F7-1FD9-27998E7CB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2DEF73-8773-5C76-0A30-869645DFE5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C77E06-F867-A787-2A90-A5175A77A9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8FE33E-9490-DF7A-9962-33BD7AAFD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6D5F-E3CF-46AC-8E07-BE508EFD3E2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34C168-32DC-C50F-7102-A7174F1E5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6164DC-F5F7-70C5-8E18-EAE168950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CA201-B11F-4D9D-88A8-FD99899CBF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049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649BD-1BB8-38F2-D6EA-504BC129F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754D9C-6CFC-47E5-A34D-91BCBEABB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6D5F-E3CF-46AC-8E07-BE508EFD3E2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163524-E049-DF11-F914-07103A6EE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35D2D8-4F51-5E38-015C-0CE7D2AC1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CA201-B11F-4D9D-88A8-FD99899CBF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629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0F9CDB-4F6D-14E4-1894-4E82E1CD1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6D5F-E3CF-46AC-8E07-BE508EFD3E2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805234-6865-7C19-C06E-B99D47E6A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31190-00AC-3E30-2CA4-2786F53F7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CA201-B11F-4D9D-88A8-FD99899CBF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162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0EEAE-6BB9-2916-DAC2-3F06D3727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2A334-D9BC-61BD-93BB-3A5561640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4AB2D1-A841-96D0-C348-12DB4A047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B12A6E-AE13-F758-0186-ED4952956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6D5F-E3CF-46AC-8E07-BE508EFD3E2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415E7-0DC1-79D2-E220-7B8AF5B2C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F2291B-2CC8-08DF-B019-EC64107CD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CA201-B11F-4D9D-88A8-FD99899CBF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987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3C215-75C5-B7B7-E5D1-D7CB23AC3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BD5C94-8B87-4B04-EB4D-09D5B6C9B1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306B4B-E6F0-1A97-AFAD-98576E1C0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1E8271-FD45-63C6-4168-5CFE46904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96D5F-E3CF-46AC-8E07-BE508EFD3E2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12CB77-3CC6-39E5-4B69-278924ABB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241965-BAF4-4045-04BE-565216511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CA201-B11F-4D9D-88A8-FD99899CBF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212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BA5BDD-B967-F502-6B8D-11CFA3FFC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F4232-519F-30F1-6849-599034D1F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C01F3-3695-D234-D5EA-9B0C719A13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96D5F-E3CF-46AC-8E07-BE508EFD3E2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27D4C-D9CD-6A4D-17E8-0186E4F42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4FC80-86DE-193E-C6FE-D6FB8EB850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CA201-B11F-4D9D-88A8-FD99899CBF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3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1C816BD-E6FB-59BD-108F-3C821DD950AF}"/>
              </a:ext>
            </a:extLst>
          </p:cNvPr>
          <p:cNvCxnSpPr>
            <a:cxnSpLocks/>
          </p:cNvCxnSpPr>
          <p:nvPr/>
        </p:nvCxnSpPr>
        <p:spPr>
          <a:xfrm flipV="1">
            <a:off x="1574891" y="3187966"/>
            <a:ext cx="12681" cy="9196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D4F2D7F-9CAE-A90C-E7EB-F962214C846C}"/>
              </a:ext>
            </a:extLst>
          </p:cNvPr>
          <p:cNvCxnSpPr>
            <a:cxnSpLocks/>
          </p:cNvCxnSpPr>
          <p:nvPr/>
        </p:nvCxnSpPr>
        <p:spPr>
          <a:xfrm>
            <a:off x="6628544" y="3602607"/>
            <a:ext cx="63692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BBEDD5D-0315-D490-4D0C-236A0A557A11}"/>
              </a:ext>
            </a:extLst>
          </p:cNvPr>
          <p:cNvCxnSpPr>
            <a:cxnSpLocks/>
          </p:cNvCxnSpPr>
          <p:nvPr/>
        </p:nvCxnSpPr>
        <p:spPr>
          <a:xfrm>
            <a:off x="6620775" y="3134444"/>
            <a:ext cx="15539" cy="1149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1F43143-2AF9-4040-3AEF-A8D8F89405BB}"/>
              </a:ext>
            </a:extLst>
          </p:cNvPr>
          <p:cNvCxnSpPr>
            <a:cxnSpLocks/>
          </p:cNvCxnSpPr>
          <p:nvPr/>
        </p:nvCxnSpPr>
        <p:spPr>
          <a:xfrm>
            <a:off x="9654506" y="3187966"/>
            <a:ext cx="0" cy="12764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B7D902-B16A-543B-CEC2-4193BB43A6EC}"/>
              </a:ext>
            </a:extLst>
          </p:cNvPr>
          <p:cNvCxnSpPr>
            <a:cxnSpLocks/>
          </p:cNvCxnSpPr>
          <p:nvPr/>
        </p:nvCxnSpPr>
        <p:spPr>
          <a:xfrm>
            <a:off x="8061639" y="3163153"/>
            <a:ext cx="0" cy="10912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099469D-B075-CEC7-3A00-656E65EABDEC}"/>
              </a:ext>
            </a:extLst>
          </p:cNvPr>
          <p:cNvCxnSpPr>
            <a:cxnSpLocks/>
          </p:cNvCxnSpPr>
          <p:nvPr/>
        </p:nvCxnSpPr>
        <p:spPr>
          <a:xfrm>
            <a:off x="8061639" y="3602607"/>
            <a:ext cx="55024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BA67704-DBF0-F8F4-5011-133203CDE185}"/>
              </a:ext>
            </a:extLst>
          </p:cNvPr>
          <p:cNvCxnSpPr>
            <a:cxnSpLocks/>
          </p:cNvCxnSpPr>
          <p:nvPr/>
        </p:nvCxnSpPr>
        <p:spPr>
          <a:xfrm flipV="1">
            <a:off x="9654506" y="3462070"/>
            <a:ext cx="640499" cy="29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8238A74-8EB0-A23B-B172-3C2C83867CC0}"/>
              </a:ext>
            </a:extLst>
          </p:cNvPr>
          <p:cNvCxnSpPr>
            <a:cxnSpLocks/>
          </p:cNvCxnSpPr>
          <p:nvPr/>
        </p:nvCxnSpPr>
        <p:spPr>
          <a:xfrm>
            <a:off x="9654506" y="4019924"/>
            <a:ext cx="77550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CF7FBEE4-650C-3409-66C0-1110806EDBE2}"/>
              </a:ext>
            </a:extLst>
          </p:cNvPr>
          <p:cNvCxnSpPr>
            <a:cxnSpLocks/>
          </p:cNvCxnSpPr>
          <p:nvPr/>
        </p:nvCxnSpPr>
        <p:spPr>
          <a:xfrm>
            <a:off x="9084527" y="1215430"/>
            <a:ext cx="1" cy="4015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048C093A-FF25-14A9-4FCD-C90709E6F81B}"/>
              </a:ext>
            </a:extLst>
          </p:cNvPr>
          <p:cNvCxnSpPr>
            <a:cxnSpLocks/>
          </p:cNvCxnSpPr>
          <p:nvPr/>
        </p:nvCxnSpPr>
        <p:spPr>
          <a:xfrm>
            <a:off x="11138648" y="2306399"/>
            <a:ext cx="0" cy="7042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748E227-1E84-E38D-04AB-9219938387B3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5301533" y="1159080"/>
            <a:ext cx="1" cy="4015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BAD2BB74-F677-0599-8F9F-378706F1B0EF}"/>
              </a:ext>
            </a:extLst>
          </p:cNvPr>
          <p:cNvCxnSpPr>
            <a:cxnSpLocks/>
          </p:cNvCxnSpPr>
          <p:nvPr/>
        </p:nvCxnSpPr>
        <p:spPr>
          <a:xfrm flipV="1">
            <a:off x="2450406" y="2423088"/>
            <a:ext cx="0" cy="4963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C767AC81-88DC-25A1-528C-361F5A8E41EC}"/>
              </a:ext>
            </a:extLst>
          </p:cNvPr>
          <p:cNvCxnSpPr>
            <a:cxnSpLocks/>
          </p:cNvCxnSpPr>
          <p:nvPr/>
        </p:nvCxnSpPr>
        <p:spPr>
          <a:xfrm flipV="1">
            <a:off x="2455916" y="2919408"/>
            <a:ext cx="0" cy="12250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197E558E-0639-6B3B-31BC-7BCD7F7AC987}"/>
              </a:ext>
            </a:extLst>
          </p:cNvPr>
          <p:cNvCxnSpPr>
            <a:cxnSpLocks/>
          </p:cNvCxnSpPr>
          <p:nvPr/>
        </p:nvCxnSpPr>
        <p:spPr>
          <a:xfrm>
            <a:off x="3436609" y="2535428"/>
            <a:ext cx="0" cy="10792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31C72450-39C5-63CE-B3BC-7EA7A7201954}"/>
              </a:ext>
            </a:extLst>
          </p:cNvPr>
          <p:cNvCxnSpPr>
            <a:cxnSpLocks/>
          </p:cNvCxnSpPr>
          <p:nvPr/>
        </p:nvCxnSpPr>
        <p:spPr>
          <a:xfrm>
            <a:off x="4569732" y="400050"/>
            <a:ext cx="1206" cy="3499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1029E235-552F-9AD8-1C03-C9A49950BA95}"/>
              </a:ext>
            </a:extLst>
          </p:cNvPr>
          <p:cNvCxnSpPr>
            <a:cxnSpLocks/>
          </p:cNvCxnSpPr>
          <p:nvPr/>
        </p:nvCxnSpPr>
        <p:spPr>
          <a:xfrm>
            <a:off x="3071767" y="1159080"/>
            <a:ext cx="0" cy="5108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26E188B-E12C-82CC-80B9-42AD6CE38E5E}"/>
              </a:ext>
            </a:extLst>
          </p:cNvPr>
          <p:cNvSpPr/>
          <p:nvPr/>
        </p:nvSpPr>
        <p:spPr>
          <a:xfrm>
            <a:off x="1760477" y="727360"/>
            <a:ext cx="9751675" cy="484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</a:rPr>
              <a:t>Director of Finance (Section 151) (N 1FTE)  Ben Jay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ED3A6A7-9F5F-B10B-69F7-D5B454A44221}"/>
              </a:ext>
            </a:extLst>
          </p:cNvPr>
          <p:cNvSpPr/>
          <p:nvPr/>
        </p:nvSpPr>
        <p:spPr>
          <a:xfrm>
            <a:off x="4418536" y="1560583"/>
            <a:ext cx="1765995" cy="4847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Lead Specialist: Procurement (L 1FTE)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FD55DA8-5D24-27EE-7085-EF1E1B24D53D}"/>
              </a:ext>
            </a:extLst>
          </p:cNvPr>
          <p:cNvSpPr/>
          <p:nvPr/>
        </p:nvSpPr>
        <p:spPr>
          <a:xfrm>
            <a:off x="2334910" y="1518758"/>
            <a:ext cx="1454059" cy="55060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Lead Finance Specialist Deputy S151 (L 1FTE)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45EC217E-6BCB-E854-EA67-756E09A0DCAA}"/>
              </a:ext>
            </a:extLst>
          </p:cNvPr>
          <p:cNvSpPr/>
          <p:nvPr/>
        </p:nvSpPr>
        <p:spPr>
          <a:xfrm>
            <a:off x="1923978" y="3304856"/>
            <a:ext cx="1179599" cy="4507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Specialist Finance (H 1FTE)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0C469327-04EF-FF42-C6BF-A5B5BBD87E70}"/>
              </a:ext>
            </a:extLst>
          </p:cNvPr>
          <p:cNvSpPr/>
          <p:nvPr/>
        </p:nvSpPr>
        <p:spPr>
          <a:xfrm>
            <a:off x="3160557" y="2764327"/>
            <a:ext cx="1344135" cy="4965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Senior Technical Accountant (K 1FTE)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7E2DAB8-CBEE-E813-5D67-DF2BAABF2AB9}"/>
              </a:ext>
            </a:extLst>
          </p:cNvPr>
          <p:cNvSpPr/>
          <p:nvPr/>
        </p:nvSpPr>
        <p:spPr>
          <a:xfrm>
            <a:off x="56059" y="6268495"/>
            <a:ext cx="2952176" cy="548389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7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CD8CA4E-6DAC-FBFD-DAE3-EAEE0819523C}"/>
              </a:ext>
            </a:extLst>
          </p:cNvPr>
          <p:cNvSpPr txBox="1"/>
          <p:nvPr/>
        </p:nvSpPr>
        <p:spPr>
          <a:xfrm>
            <a:off x="15303" y="6247448"/>
            <a:ext cx="117680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1" u="sng" dirty="0"/>
              <a:t>Key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EFDED320-4F5B-E953-973B-58FA82D3EE29}"/>
              </a:ext>
            </a:extLst>
          </p:cNvPr>
          <p:cNvCxnSpPr>
            <a:cxnSpLocks/>
          </p:cNvCxnSpPr>
          <p:nvPr/>
        </p:nvCxnSpPr>
        <p:spPr>
          <a:xfrm>
            <a:off x="136351" y="6493626"/>
            <a:ext cx="467356" cy="0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27F46239-4262-AC17-C4C1-850FF58BA720}"/>
              </a:ext>
            </a:extLst>
          </p:cNvPr>
          <p:cNvSpPr txBox="1"/>
          <p:nvPr/>
        </p:nvSpPr>
        <p:spPr>
          <a:xfrm>
            <a:off x="620988" y="6389758"/>
            <a:ext cx="953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Direct line management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39F0E1D-74B7-77EC-0414-6F7D3AAA82BF}"/>
              </a:ext>
            </a:extLst>
          </p:cNvPr>
          <p:cNvCxnSpPr>
            <a:cxnSpLocks/>
          </p:cNvCxnSpPr>
          <p:nvPr/>
        </p:nvCxnSpPr>
        <p:spPr>
          <a:xfrm flipH="1">
            <a:off x="1521050" y="6491202"/>
            <a:ext cx="396679" cy="0"/>
          </a:xfrm>
          <a:prstGeom prst="line">
            <a:avLst/>
          </a:prstGeom>
          <a:ln w="6350">
            <a:solidFill>
              <a:schemeClr val="accent2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650701E1-0060-022B-A329-36B23C692867}"/>
              </a:ext>
            </a:extLst>
          </p:cNvPr>
          <p:cNvSpPr txBox="1"/>
          <p:nvPr/>
        </p:nvSpPr>
        <p:spPr>
          <a:xfrm>
            <a:off x="1966983" y="6414399"/>
            <a:ext cx="102494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Joint line management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35893285-9741-682B-8486-FDB027B9413C}"/>
              </a:ext>
            </a:extLst>
          </p:cNvPr>
          <p:cNvCxnSpPr>
            <a:cxnSpLocks/>
          </p:cNvCxnSpPr>
          <p:nvPr/>
        </p:nvCxnSpPr>
        <p:spPr>
          <a:xfrm flipH="1">
            <a:off x="1521050" y="6698986"/>
            <a:ext cx="396679" cy="0"/>
          </a:xfrm>
          <a:prstGeom prst="line">
            <a:avLst/>
          </a:prstGeom>
          <a:ln w="63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6826B9C1-BFBD-BD9B-0AE4-CE9BD58A9B1F}"/>
              </a:ext>
            </a:extLst>
          </p:cNvPr>
          <p:cNvSpPr txBox="1"/>
          <p:nvPr/>
        </p:nvSpPr>
        <p:spPr>
          <a:xfrm>
            <a:off x="1983287" y="6583318"/>
            <a:ext cx="102494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Off Payroll Worker</a:t>
            </a: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76A27C9B-0C76-1B28-450B-3F26FBB32CE2}"/>
              </a:ext>
            </a:extLst>
          </p:cNvPr>
          <p:cNvSpPr/>
          <p:nvPr/>
        </p:nvSpPr>
        <p:spPr>
          <a:xfrm>
            <a:off x="2342499" y="2109543"/>
            <a:ext cx="1446469" cy="5252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Lead Finance Specialist, Deputy S151 (Off Payroll) 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BBE34F35-3717-0A04-50B5-FB5D9F8F67FB}"/>
              </a:ext>
            </a:extLst>
          </p:cNvPr>
          <p:cNvSpPr/>
          <p:nvPr/>
        </p:nvSpPr>
        <p:spPr>
          <a:xfrm>
            <a:off x="1328738" y="2733756"/>
            <a:ext cx="1558200" cy="48744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Senior Specialist: Finance (I 1FTE)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F4183271-117B-0254-C32E-0BC96F01AE0A}"/>
              </a:ext>
            </a:extLst>
          </p:cNvPr>
          <p:cNvSpPr/>
          <p:nvPr/>
        </p:nvSpPr>
        <p:spPr>
          <a:xfrm>
            <a:off x="3194803" y="3330002"/>
            <a:ext cx="1248309" cy="4690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Specialist Finance (G 1FTE)</a:t>
            </a: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BFA9BB7A-DCDF-C4B0-6C6D-EC62A108415A}"/>
              </a:ext>
            </a:extLst>
          </p:cNvPr>
          <p:cNvSpPr/>
          <p:nvPr/>
        </p:nvSpPr>
        <p:spPr>
          <a:xfrm>
            <a:off x="637679" y="3320193"/>
            <a:ext cx="1153184" cy="4232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Specialist Finance (H 1FTE)</a:t>
            </a:r>
          </a:p>
        </p:txBody>
      </p:sp>
      <p:sp>
        <p:nvSpPr>
          <p:cNvPr id="102" name="Rectangle: Rounded Corners 101">
            <a:extLst>
              <a:ext uri="{FF2B5EF4-FFF2-40B4-BE49-F238E27FC236}">
                <a16:creationId xmlns:a16="http://schemas.microsoft.com/office/drawing/2014/main" id="{C7A8A0B4-550A-A14D-4234-74FFFEF5FFFC}"/>
              </a:ext>
            </a:extLst>
          </p:cNvPr>
          <p:cNvSpPr/>
          <p:nvPr/>
        </p:nvSpPr>
        <p:spPr>
          <a:xfrm>
            <a:off x="636038" y="3780496"/>
            <a:ext cx="1168063" cy="4788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Specialist Finance          (G 1FTE)</a:t>
            </a:r>
          </a:p>
        </p:txBody>
      </p:sp>
      <p:sp>
        <p:nvSpPr>
          <p:cNvPr id="103" name="Rectangle: Rounded Corners 102">
            <a:extLst>
              <a:ext uri="{FF2B5EF4-FFF2-40B4-BE49-F238E27FC236}">
                <a16:creationId xmlns:a16="http://schemas.microsoft.com/office/drawing/2014/main" id="{246038C3-98FF-5E0A-5FC7-F8DBD08DA7CF}"/>
              </a:ext>
            </a:extLst>
          </p:cNvPr>
          <p:cNvSpPr/>
          <p:nvPr/>
        </p:nvSpPr>
        <p:spPr>
          <a:xfrm>
            <a:off x="1923979" y="3785406"/>
            <a:ext cx="1179598" cy="4690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Specialist Finance           (G 1FTE)</a:t>
            </a:r>
            <a:endParaRPr lang="en-GB" sz="700" dirty="0">
              <a:solidFill>
                <a:schemeClr val="tx1"/>
              </a:solidFill>
            </a:endParaRP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68978972-755C-C0C3-91BD-C30D4F0C9097}"/>
              </a:ext>
            </a:extLst>
          </p:cNvPr>
          <p:cNvCxnSpPr>
            <a:cxnSpLocks/>
          </p:cNvCxnSpPr>
          <p:nvPr/>
        </p:nvCxnSpPr>
        <p:spPr>
          <a:xfrm>
            <a:off x="1378941" y="517531"/>
            <a:ext cx="147464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CBCB781C-F82E-C434-6635-E38C57BA1901}"/>
              </a:ext>
            </a:extLst>
          </p:cNvPr>
          <p:cNvSpPr/>
          <p:nvPr/>
        </p:nvSpPr>
        <p:spPr>
          <a:xfrm>
            <a:off x="2543191" y="329945"/>
            <a:ext cx="7387991" cy="264714"/>
          </a:xfrm>
          <a:custGeom>
            <a:avLst/>
            <a:gdLst>
              <a:gd name="connsiteX0" fmla="*/ 0 w 1211425"/>
              <a:gd name="connsiteY0" fmla="*/ 0 h 605712"/>
              <a:gd name="connsiteX1" fmla="*/ 1211425 w 1211425"/>
              <a:gd name="connsiteY1" fmla="*/ 0 h 605712"/>
              <a:gd name="connsiteX2" fmla="*/ 1211425 w 1211425"/>
              <a:gd name="connsiteY2" fmla="*/ 605712 h 605712"/>
              <a:gd name="connsiteX3" fmla="*/ 0 w 1211425"/>
              <a:gd name="connsiteY3" fmla="*/ 605712 h 605712"/>
              <a:gd name="connsiteX4" fmla="*/ 0 w 1211425"/>
              <a:gd name="connsiteY4" fmla="*/ 0 h 605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1425" h="605712">
                <a:moveTo>
                  <a:pt x="0" y="0"/>
                </a:moveTo>
                <a:lnTo>
                  <a:pt x="1211425" y="0"/>
                </a:lnTo>
                <a:lnTo>
                  <a:pt x="1211425" y="605712"/>
                </a:lnTo>
                <a:lnTo>
                  <a:pt x="0" y="605712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900" b="1" dirty="0">
                <a:solidFill>
                  <a:schemeClr val="tx1"/>
                </a:solidFill>
              </a:rPr>
              <a:t>Chief Executive, Head of Paid Service </a:t>
            </a:r>
            <a:r>
              <a:rPr lang="en-GB" sz="900" b="1" kern="1200" dirty="0">
                <a:solidFill>
                  <a:schemeClr val="tx1"/>
                </a:solidFill>
              </a:rPr>
              <a:t>(</a:t>
            </a:r>
            <a:r>
              <a:rPr lang="en-GB" sz="900" b="1" dirty="0">
                <a:solidFill>
                  <a:schemeClr val="tx1"/>
                </a:solidFill>
              </a:rPr>
              <a:t>P</a:t>
            </a:r>
            <a:r>
              <a:rPr lang="en-GB" sz="900" b="1" kern="1200" dirty="0">
                <a:solidFill>
                  <a:schemeClr val="tx1"/>
                </a:solidFill>
              </a:rPr>
              <a:t> 1FTE) Doug Wilkinson</a:t>
            </a:r>
            <a:endParaRPr lang="en-GB" sz="900" b="1" kern="1200" dirty="0">
              <a:solidFill>
                <a:schemeClr val="tx1"/>
              </a:solidFill>
              <a:highlight>
                <a:srgbClr val="808080"/>
              </a:highlight>
            </a:endParaRPr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00DF0E03-8035-D173-0BC3-B002AC7EA525}"/>
              </a:ext>
            </a:extLst>
          </p:cNvPr>
          <p:cNvSpPr/>
          <p:nvPr/>
        </p:nvSpPr>
        <p:spPr>
          <a:xfrm>
            <a:off x="191092" y="282068"/>
            <a:ext cx="1357279" cy="619337"/>
          </a:xfrm>
          <a:custGeom>
            <a:avLst/>
            <a:gdLst>
              <a:gd name="connsiteX0" fmla="*/ 0 w 1137428"/>
              <a:gd name="connsiteY0" fmla="*/ 0 h 550330"/>
              <a:gd name="connsiteX1" fmla="*/ 1137428 w 1137428"/>
              <a:gd name="connsiteY1" fmla="*/ 0 h 550330"/>
              <a:gd name="connsiteX2" fmla="*/ 1137428 w 1137428"/>
              <a:gd name="connsiteY2" fmla="*/ 550330 h 550330"/>
              <a:gd name="connsiteX3" fmla="*/ 0 w 1137428"/>
              <a:gd name="connsiteY3" fmla="*/ 550330 h 550330"/>
              <a:gd name="connsiteX4" fmla="*/ 0 w 1137428"/>
              <a:gd name="connsiteY4" fmla="*/ 0 h 55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7428" h="550330">
                <a:moveTo>
                  <a:pt x="0" y="0"/>
                </a:moveTo>
                <a:lnTo>
                  <a:pt x="1137428" y="0"/>
                </a:lnTo>
                <a:lnTo>
                  <a:pt x="1137428" y="550330"/>
                </a:lnTo>
                <a:lnTo>
                  <a:pt x="0" y="55033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marL="0" lvl="0" indent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700" b="1" u="sng" dirty="0">
                <a:solidFill>
                  <a:schemeClr val="tx1"/>
                </a:solidFill>
              </a:rPr>
              <a:t>Executive Assistants (G 1FTE)</a:t>
            </a:r>
            <a:endParaRPr lang="en-GB" sz="700" b="1" u="sng" kern="1200" dirty="0">
              <a:solidFill>
                <a:schemeClr val="tx1"/>
              </a:solidFill>
            </a:endParaRPr>
          </a:p>
          <a:p>
            <a:pPr marL="0" lvl="0" indent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GB" sz="700" b="1" kern="1200" dirty="0">
              <a:solidFill>
                <a:schemeClr val="tx1"/>
              </a:solidFill>
            </a:endParaRPr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DE0EA97B-520C-DFD2-BD42-02F16178B2AE}"/>
              </a:ext>
            </a:extLst>
          </p:cNvPr>
          <p:cNvCxnSpPr>
            <a:cxnSpLocks/>
          </p:cNvCxnSpPr>
          <p:nvPr/>
        </p:nvCxnSpPr>
        <p:spPr>
          <a:xfrm>
            <a:off x="9806921" y="2497182"/>
            <a:ext cx="0" cy="4477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EC032242-6357-6A15-94BA-E5331C17E08F}"/>
              </a:ext>
            </a:extLst>
          </p:cNvPr>
          <p:cNvCxnSpPr>
            <a:cxnSpLocks/>
          </p:cNvCxnSpPr>
          <p:nvPr/>
        </p:nvCxnSpPr>
        <p:spPr>
          <a:xfrm>
            <a:off x="8124178" y="2306399"/>
            <a:ext cx="0" cy="6851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97384962-FC21-A5EA-47C5-36D5FA4020BA}"/>
              </a:ext>
            </a:extLst>
          </p:cNvPr>
          <p:cNvCxnSpPr>
            <a:cxnSpLocks/>
            <a:endCxn id="145" idx="0"/>
          </p:cNvCxnSpPr>
          <p:nvPr/>
        </p:nvCxnSpPr>
        <p:spPr>
          <a:xfrm>
            <a:off x="6878807" y="2306399"/>
            <a:ext cx="7019" cy="50520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9D8F7085-1456-5D1B-0B02-2AB48B8A8BFD}"/>
              </a:ext>
            </a:extLst>
          </p:cNvPr>
          <p:cNvCxnSpPr>
            <a:cxnSpLocks/>
          </p:cNvCxnSpPr>
          <p:nvPr/>
        </p:nvCxnSpPr>
        <p:spPr>
          <a:xfrm>
            <a:off x="9368757" y="1616933"/>
            <a:ext cx="0" cy="8484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92CB1674-C660-D7D5-49F8-5EB3B5CABD99}"/>
              </a:ext>
            </a:extLst>
          </p:cNvPr>
          <p:cNvCxnSpPr>
            <a:cxnSpLocks/>
          </p:cNvCxnSpPr>
          <p:nvPr/>
        </p:nvCxnSpPr>
        <p:spPr>
          <a:xfrm flipH="1">
            <a:off x="10005524" y="2310627"/>
            <a:ext cx="11331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DF47C241-30D1-EF2F-DEBB-F60C49D46264}"/>
              </a:ext>
            </a:extLst>
          </p:cNvPr>
          <p:cNvCxnSpPr>
            <a:cxnSpLocks/>
            <a:stCxn id="133" idx="1"/>
          </p:cNvCxnSpPr>
          <p:nvPr/>
        </p:nvCxnSpPr>
        <p:spPr>
          <a:xfrm flipH="1" flipV="1">
            <a:off x="6878807" y="2306399"/>
            <a:ext cx="1801643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2" name="Rectangle: Rounded Corners 131">
            <a:extLst>
              <a:ext uri="{FF2B5EF4-FFF2-40B4-BE49-F238E27FC236}">
                <a16:creationId xmlns:a16="http://schemas.microsoft.com/office/drawing/2014/main" id="{773ADBC6-0B21-006C-5BE7-181249C56FC7}"/>
              </a:ext>
            </a:extLst>
          </p:cNvPr>
          <p:cNvSpPr/>
          <p:nvPr/>
        </p:nvSpPr>
        <p:spPr>
          <a:xfrm>
            <a:off x="8127666" y="1557041"/>
            <a:ext cx="2250774" cy="42832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solidFill>
                  <a:schemeClr val="tx1"/>
                </a:solidFill>
              </a:rPr>
              <a:t>Head of Revenues and Benefits (K 1FTE)</a:t>
            </a:r>
          </a:p>
        </p:txBody>
      </p:sp>
      <p:sp>
        <p:nvSpPr>
          <p:cNvPr id="133" name="Rectangle: Rounded Corners 132">
            <a:extLst>
              <a:ext uri="{FF2B5EF4-FFF2-40B4-BE49-F238E27FC236}">
                <a16:creationId xmlns:a16="http://schemas.microsoft.com/office/drawing/2014/main" id="{C4347296-9740-7410-B650-2588EF49515D}"/>
              </a:ext>
            </a:extLst>
          </p:cNvPr>
          <p:cNvSpPr/>
          <p:nvPr/>
        </p:nvSpPr>
        <p:spPr>
          <a:xfrm>
            <a:off x="8680450" y="2072155"/>
            <a:ext cx="1325074" cy="46848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  <a:ea typeface="Calibri"/>
                <a:cs typeface="Calibri"/>
              </a:rPr>
              <a:t>Revenues &amp; Benefits Manager (I 1FTE (EXF)</a:t>
            </a:r>
          </a:p>
        </p:txBody>
      </p:sp>
      <p:sp>
        <p:nvSpPr>
          <p:cNvPr id="134" name="Rectangle: Rounded Corners 133">
            <a:extLst>
              <a:ext uri="{FF2B5EF4-FFF2-40B4-BE49-F238E27FC236}">
                <a16:creationId xmlns:a16="http://schemas.microsoft.com/office/drawing/2014/main" id="{47544CC3-29F7-4D11-B909-B97ACE1C10FA}"/>
              </a:ext>
            </a:extLst>
          </p:cNvPr>
          <p:cNvSpPr/>
          <p:nvPr/>
        </p:nvSpPr>
        <p:spPr>
          <a:xfrm>
            <a:off x="9968665" y="3702089"/>
            <a:ext cx="1341784" cy="55235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Revs &amp; Bens Officer</a:t>
            </a:r>
            <a:endParaRPr lang="en-GB" sz="7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GB" sz="700" b="1" dirty="0">
                <a:solidFill>
                  <a:schemeClr val="tx1"/>
                </a:solidFill>
                <a:ea typeface="Calibri"/>
                <a:cs typeface="Calibri"/>
              </a:rPr>
              <a:t>(E 1FTE)</a:t>
            </a:r>
          </a:p>
        </p:txBody>
      </p:sp>
      <p:sp>
        <p:nvSpPr>
          <p:cNvPr id="135" name="Rectangle: Rounded Corners 134">
            <a:extLst>
              <a:ext uri="{FF2B5EF4-FFF2-40B4-BE49-F238E27FC236}">
                <a16:creationId xmlns:a16="http://schemas.microsoft.com/office/drawing/2014/main" id="{33527F85-7CBA-9F54-D943-0BF98A4DFE3B}"/>
              </a:ext>
            </a:extLst>
          </p:cNvPr>
          <p:cNvSpPr/>
          <p:nvPr/>
        </p:nvSpPr>
        <p:spPr>
          <a:xfrm>
            <a:off x="7760459" y="4276946"/>
            <a:ext cx="1318086" cy="63783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Revs &amp; Bens Officer</a:t>
            </a:r>
            <a:endParaRPr lang="en-GB" sz="7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GB" sz="700" b="1" dirty="0">
                <a:solidFill>
                  <a:schemeClr val="tx1"/>
                </a:solidFill>
                <a:ea typeface="Calibri"/>
                <a:cs typeface="Calibri"/>
              </a:rPr>
              <a:t>(D 2.26FTE)</a:t>
            </a:r>
          </a:p>
        </p:txBody>
      </p:sp>
      <p:sp>
        <p:nvSpPr>
          <p:cNvPr id="137" name="Rectangle: Rounded Corners 136">
            <a:extLst>
              <a:ext uri="{FF2B5EF4-FFF2-40B4-BE49-F238E27FC236}">
                <a16:creationId xmlns:a16="http://schemas.microsoft.com/office/drawing/2014/main" id="{F677F3D2-A07A-BBA7-2325-A652874EB048}"/>
              </a:ext>
            </a:extLst>
          </p:cNvPr>
          <p:cNvSpPr/>
          <p:nvPr/>
        </p:nvSpPr>
        <p:spPr>
          <a:xfrm>
            <a:off x="6361776" y="4284319"/>
            <a:ext cx="1229941" cy="66138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Revs &amp; Bens Officer (D 3.54FTE)</a:t>
            </a:r>
          </a:p>
        </p:txBody>
      </p:sp>
      <p:sp>
        <p:nvSpPr>
          <p:cNvPr id="138" name="Rectangle: Rounded Corners 137">
            <a:extLst>
              <a:ext uri="{FF2B5EF4-FFF2-40B4-BE49-F238E27FC236}">
                <a16:creationId xmlns:a16="http://schemas.microsoft.com/office/drawing/2014/main" id="{1394137E-7D8B-9234-0B07-FFC30A302079}"/>
              </a:ext>
            </a:extLst>
          </p:cNvPr>
          <p:cNvSpPr/>
          <p:nvPr/>
        </p:nvSpPr>
        <p:spPr>
          <a:xfrm>
            <a:off x="10488074" y="2793690"/>
            <a:ext cx="1342059" cy="4338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solidFill>
                  <a:schemeClr val="tx1"/>
                </a:solidFill>
                <a:ea typeface="Calibri"/>
                <a:cs typeface="Calibri"/>
              </a:rPr>
              <a:t>Senior Technical Officer (Revs &amp; Bens) (G 2FTE)</a:t>
            </a:r>
          </a:p>
        </p:txBody>
      </p:sp>
      <p:sp>
        <p:nvSpPr>
          <p:cNvPr id="142" name="Rectangle: Rounded Corners 141">
            <a:extLst>
              <a:ext uri="{FF2B5EF4-FFF2-40B4-BE49-F238E27FC236}">
                <a16:creationId xmlns:a16="http://schemas.microsoft.com/office/drawing/2014/main" id="{CBB6B235-1E37-B6EC-E282-7C8C264CDC0F}"/>
              </a:ext>
            </a:extLst>
          </p:cNvPr>
          <p:cNvSpPr/>
          <p:nvPr/>
        </p:nvSpPr>
        <p:spPr>
          <a:xfrm>
            <a:off x="9069534" y="2790444"/>
            <a:ext cx="1360475" cy="43360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solidFill>
                  <a:schemeClr val="tx1"/>
                </a:solidFill>
                <a:ea typeface="Calibri"/>
                <a:cs typeface="Calibri"/>
              </a:rPr>
              <a:t>Revs &amp; Bens Team Leader (G 0.81FTE)</a:t>
            </a:r>
          </a:p>
        </p:txBody>
      </p:sp>
      <p:sp>
        <p:nvSpPr>
          <p:cNvPr id="144" name="Rectangle: Rounded Corners 143">
            <a:extLst>
              <a:ext uri="{FF2B5EF4-FFF2-40B4-BE49-F238E27FC236}">
                <a16:creationId xmlns:a16="http://schemas.microsoft.com/office/drawing/2014/main" id="{AB0C2A7C-2434-5709-C958-69A88753CA06}"/>
              </a:ext>
            </a:extLst>
          </p:cNvPr>
          <p:cNvSpPr/>
          <p:nvPr/>
        </p:nvSpPr>
        <p:spPr>
          <a:xfrm>
            <a:off x="7654817" y="2786100"/>
            <a:ext cx="1356652" cy="43360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solidFill>
                  <a:schemeClr val="tx1"/>
                </a:solidFill>
                <a:ea typeface="Calibri"/>
                <a:cs typeface="Calibri"/>
              </a:rPr>
              <a:t>Revs &amp; Bens Team Leader (G 1FTE)</a:t>
            </a:r>
          </a:p>
        </p:txBody>
      </p:sp>
      <p:sp>
        <p:nvSpPr>
          <p:cNvPr id="145" name="Rectangle: Rounded Corners 144">
            <a:extLst>
              <a:ext uri="{FF2B5EF4-FFF2-40B4-BE49-F238E27FC236}">
                <a16:creationId xmlns:a16="http://schemas.microsoft.com/office/drawing/2014/main" id="{B755E530-5913-8099-8301-CF1B3B996847}"/>
              </a:ext>
            </a:extLst>
          </p:cNvPr>
          <p:cNvSpPr/>
          <p:nvPr/>
        </p:nvSpPr>
        <p:spPr>
          <a:xfrm>
            <a:off x="6207500" y="2811606"/>
            <a:ext cx="1356652" cy="4399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solidFill>
                  <a:schemeClr val="tx1"/>
                </a:solidFill>
                <a:ea typeface="Calibri"/>
                <a:cs typeface="Calibri"/>
              </a:rPr>
              <a:t>Revs &amp; Bens Team Leader (G 0.81FTE)</a:t>
            </a:r>
          </a:p>
        </p:txBody>
      </p:sp>
      <p:sp>
        <p:nvSpPr>
          <p:cNvPr id="147" name="Rectangle: Rounded Corners 146">
            <a:extLst>
              <a:ext uri="{FF2B5EF4-FFF2-40B4-BE49-F238E27FC236}">
                <a16:creationId xmlns:a16="http://schemas.microsoft.com/office/drawing/2014/main" id="{832BD830-1D90-1D6C-A715-1ECF9F40D0A8}"/>
              </a:ext>
            </a:extLst>
          </p:cNvPr>
          <p:cNvSpPr/>
          <p:nvPr/>
        </p:nvSpPr>
        <p:spPr>
          <a:xfrm>
            <a:off x="9931182" y="3267872"/>
            <a:ext cx="1325073" cy="39437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 b="1" dirty="0">
                <a:solidFill>
                  <a:schemeClr val="tx1"/>
                </a:solidFill>
                <a:ea typeface="Calibri"/>
                <a:cs typeface="Calibri"/>
              </a:rPr>
              <a:t>Senior Revs &amp; Bens Officer (F 1FTE)</a:t>
            </a:r>
          </a:p>
        </p:txBody>
      </p:sp>
      <p:sp>
        <p:nvSpPr>
          <p:cNvPr id="154" name="Rectangle: Rounded Corners 153">
            <a:extLst>
              <a:ext uri="{FF2B5EF4-FFF2-40B4-BE49-F238E27FC236}">
                <a16:creationId xmlns:a16="http://schemas.microsoft.com/office/drawing/2014/main" id="{2C2BCB15-61B2-C626-6B68-8348C22626F4}"/>
              </a:ext>
            </a:extLst>
          </p:cNvPr>
          <p:cNvSpPr/>
          <p:nvPr/>
        </p:nvSpPr>
        <p:spPr>
          <a:xfrm>
            <a:off x="9227843" y="4309452"/>
            <a:ext cx="1341784" cy="60532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Revs &amp; Bens Officer </a:t>
            </a:r>
          </a:p>
          <a:p>
            <a:pPr algn="ctr"/>
            <a:r>
              <a:rPr lang="en-GB" sz="700" b="1" dirty="0">
                <a:solidFill>
                  <a:schemeClr val="tx1"/>
                </a:solidFill>
                <a:ea typeface="Calibri"/>
                <a:cs typeface="Calibri"/>
              </a:rPr>
              <a:t>(D 3.49FTE)</a:t>
            </a:r>
          </a:p>
          <a:p>
            <a:pPr algn="ctr"/>
            <a:r>
              <a:rPr lang="en-GB" sz="700" b="1" dirty="0">
                <a:solidFill>
                  <a:schemeClr val="tx1"/>
                </a:solidFill>
                <a:ea typeface="Calibri"/>
                <a:cs typeface="Calibri"/>
              </a:rPr>
              <a:t> </a:t>
            </a:r>
            <a:endParaRPr lang="en-GB" sz="7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58" name="Rectangle: Rounded Corners 157">
            <a:extLst>
              <a:ext uri="{FF2B5EF4-FFF2-40B4-BE49-F238E27FC236}">
                <a16:creationId xmlns:a16="http://schemas.microsoft.com/office/drawing/2014/main" id="{C8E27A69-4A97-CA51-9247-9CD06AAFC353}"/>
              </a:ext>
            </a:extLst>
          </p:cNvPr>
          <p:cNvSpPr/>
          <p:nvPr/>
        </p:nvSpPr>
        <p:spPr>
          <a:xfrm>
            <a:off x="6739614" y="3436255"/>
            <a:ext cx="1177690" cy="4399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Revs &amp; Bens Officer (E 1FTE)</a:t>
            </a:r>
            <a:endParaRPr lang="en-GB" sz="700" b="1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59" name="Rectangle: Rounded Corners 158">
            <a:extLst>
              <a:ext uri="{FF2B5EF4-FFF2-40B4-BE49-F238E27FC236}">
                <a16:creationId xmlns:a16="http://schemas.microsoft.com/office/drawing/2014/main" id="{05C054DD-B0FB-A5AB-03A3-42391B66BD02}"/>
              </a:ext>
            </a:extLst>
          </p:cNvPr>
          <p:cNvSpPr/>
          <p:nvPr/>
        </p:nvSpPr>
        <p:spPr>
          <a:xfrm>
            <a:off x="8239285" y="3383640"/>
            <a:ext cx="1298554" cy="54588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Revs &amp; Bens Officer</a:t>
            </a:r>
            <a:endParaRPr lang="en-GB" sz="7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GB" sz="700" b="1" dirty="0">
                <a:solidFill>
                  <a:schemeClr val="tx1"/>
                </a:solidFill>
                <a:ea typeface="Calibri"/>
                <a:cs typeface="Calibri"/>
              </a:rPr>
              <a:t>(E 1.32FTE)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470615A1-6C12-8E9B-E800-A2B745D74020}"/>
              </a:ext>
            </a:extLst>
          </p:cNvPr>
          <p:cNvSpPr/>
          <p:nvPr/>
        </p:nvSpPr>
        <p:spPr>
          <a:xfrm>
            <a:off x="4806385" y="3210020"/>
            <a:ext cx="1373929" cy="58901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Technical Lead (Revs &amp; Bens)</a:t>
            </a:r>
          </a:p>
          <a:p>
            <a:pPr algn="ctr"/>
            <a:r>
              <a:rPr lang="en-GB" sz="700" b="1" dirty="0">
                <a:solidFill>
                  <a:schemeClr val="tx1"/>
                </a:solidFill>
              </a:rPr>
              <a:t>(H 1.54FTE) 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CBFD65F-2E4F-C633-937C-88D4A7C1BEA7}"/>
              </a:ext>
            </a:extLst>
          </p:cNvPr>
          <p:cNvCxnSpPr>
            <a:cxnSpLocks/>
            <a:stCxn id="29" idx="0"/>
          </p:cNvCxnSpPr>
          <p:nvPr/>
        </p:nvCxnSpPr>
        <p:spPr>
          <a:xfrm flipH="1" flipV="1">
            <a:off x="5483505" y="2109543"/>
            <a:ext cx="9845" cy="11004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3840FA2-45F1-0F8D-48E5-263B6EAACA78}"/>
              </a:ext>
            </a:extLst>
          </p:cNvPr>
          <p:cNvCxnSpPr/>
          <p:nvPr/>
        </p:nvCxnSpPr>
        <p:spPr>
          <a:xfrm>
            <a:off x="5483505" y="2109543"/>
            <a:ext cx="29359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3DB4CEFC-7493-ED9C-0F80-2212DA614D7C}"/>
              </a:ext>
            </a:extLst>
          </p:cNvPr>
          <p:cNvCxnSpPr>
            <a:cxnSpLocks/>
          </p:cNvCxnSpPr>
          <p:nvPr/>
        </p:nvCxnSpPr>
        <p:spPr>
          <a:xfrm flipV="1">
            <a:off x="8419502" y="1985363"/>
            <a:ext cx="0" cy="1241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6579B89F-035B-3E69-15D1-AC775D46B785}"/>
              </a:ext>
            </a:extLst>
          </p:cNvPr>
          <p:cNvSpPr/>
          <p:nvPr/>
        </p:nvSpPr>
        <p:spPr>
          <a:xfrm>
            <a:off x="4809665" y="3953632"/>
            <a:ext cx="1373929" cy="66137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00" b="1" dirty="0">
                <a:solidFill>
                  <a:schemeClr val="tx1"/>
                </a:solidFill>
              </a:rPr>
              <a:t>Revs &amp; Bens Officer </a:t>
            </a:r>
          </a:p>
          <a:p>
            <a:pPr algn="ctr"/>
            <a:r>
              <a:rPr lang="en-GB" sz="700" b="1" dirty="0">
                <a:solidFill>
                  <a:schemeClr val="tx1"/>
                </a:solidFill>
              </a:rPr>
              <a:t>(D 2.9 FTE)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CD59E557-C0BD-3349-A2B4-B8BC3A248E3D}"/>
              </a:ext>
            </a:extLst>
          </p:cNvPr>
          <p:cNvCxnSpPr>
            <a:cxnSpLocks/>
            <a:stCxn id="29" idx="2"/>
            <a:endCxn id="59" idx="0"/>
          </p:cNvCxnSpPr>
          <p:nvPr/>
        </p:nvCxnSpPr>
        <p:spPr>
          <a:xfrm>
            <a:off x="5493350" y="3799035"/>
            <a:ext cx="3280" cy="1545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301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43ae7c-e6e0-4338-904d-ce88f54921d0">
      <Terms xmlns="http://schemas.microsoft.com/office/infopath/2007/PartnerControls"/>
    </lcf76f155ced4ddcb4097134ff3c332f>
    <TaxCatchAll xmlns="64603ed8-6f3d-46c9-9dca-7a154387519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2775B10E45194E8E3EA989BF1BEEAD" ma:contentTypeVersion="10" ma:contentTypeDescription="Create a new document." ma:contentTypeScope="" ma:versionID="c0c9303994acec4c1eb5ecdd2c947b94">
  <xsd:schema xmlns:xsd="http://www.w3.org/2001/XMLSchema" xmlns:xs="http://www.w3.org/2001/XMLSchema" xmlns:p="http://schemas.microsoft.com/office/2006/metadata/properties" xmlns:ns2="c443ae7c-e6e0-4338-904d-ce88f54921d0" xmlns:ns3="64603ed8-6f3d-46c9-9dca-7a1543875197" targetNamespace="http://schemas.microsoft.com/office/2006/metadata/properties" ma:root="true" ma:fieldsID="7921a4d67fee2af2a9504a62ef72ad61" ns2:_="" ns3:_="">
    <xsd:import namespace="c443ae7c-e6e0-4338-904d-ce88f54921d0"/>
    <xsd:import namespace="64603ed8-6f3d-46c9-9dca-7a15438751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43ae7c-e6e0-4338-904d-ce88f54921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7caecb2-a7f1-42be-9f97-1f6579dc0ff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603ed8-6f3d-46c9-9dca-7a154387519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fe928e4-0b8a-4050-98d9-0a2c2bea8967}" ma:internalName="TaxCatchAll" ma:showField="CatchAllData" ma:web="64603ed8-6f3d-46c9-9dca-7a15438751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A16514-A31A-4F8A-A05D-EA2B945CB6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04D367-D5BD-4E9A-994B-22580A6279D7}">
  <ds:schemaRefs>
    <ds:schemaRef ds:uri="http://schemas.microsoft.com/office/2006/metadata/properties"/>
    <ds:schemaRef ds:uri="http://schemas.microsoft.com/office/infopath/2007/PartnerControls"/>
    <ds:schemaRef ds:uri="c443ae7c-e6e0-4338-904d-ce88f54921d0"/>
    <ds:schemaRef ds:uri="64603ed8-6f3d-46c9-9dca-7a1543875197"/>
  </ds:schemaRefs>
</ds:datastoreItem>
</file>

<file path=customXml/itemProps3.xml><?xml version="1.0" encoding="utf-8"?>
<ds:datastoreItem xmlns:ds="http://schemas.openxmlformats.org/officeDocument/2006/customXml" ds:itemID="{7BFDE103-2679-4340-8E19-6AB819CDEF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43ae7c-e6e0-4338-904d-ce88f54921d0"/>
    <ds:schemaRef ds:uri="64603ed8-6f3d-46c9-9dca-7a15438751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1607</TotalTime>
  <Words>250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Rhiannon Saffell</dc:creator>
  <cp:lastModifiedBy>Helen Norrington</cp:lastModifiedBy>
  <cp:revision>77</cp:revision>
  <cp:lastPrinted>2025-08-05T12:48:35Z</cp:lastPrinted>
  <dcterms:created xsi:type="dcterms:W3CDTF">2024-10-24T12:50:12Z</dcterms:created>
  <dcterms:modified xsi:type="dcterms:W3CDTF">2025-12-03T10:24:41Z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0x010100732775B10E45194E8E3EA989BF1BEEAD</vt:lpwstr>
  </property>
  <property fmtid="{D5CDD505-2E9C-101B-9397-08002B2CF9AE}" pid="3" name="MediaServiceImageTags">
    <vt:lpwstr/>
  </property>
</Properties>
</file>