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9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F6412-6991-4A3C-B9E8-216F3A6A62C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43060-5E65-400F-AB55-E833E8A4C3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258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44743-500A-0143-1AF1-CE861CBB6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664E93-77D5-1A01-39FF-D8CBF3B3C7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7ED8B0-286C-9EB8-94EF-E69B58706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0C8E2-8149-6C29-6626-A7845DEB6F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2C31BA-67D8-413F-A5DD-028125073D1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7178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2886AB-F309-4048-8F99-FCDCD13F4C28}" type="datetime1">
              <a:rPr lang="en-GB" noProof="0" smtClean="0"/>
              <a:t>03/12/2025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30036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DDE3DEC-F0B6-4CAF-8F6A-2318ACDE01DA}" type="datetime1">
              <a:rPr lang="en-GB" noProof="0" smtClean="0"/>
              <a:t>03/12/2025</a:t>
            </a:fld>
            <a:endParaRPr lang="en-GB" noProof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en-US" noProof="0"/>
              <a:t>Click to edit Master text styles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60113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 dirty="0"/>
              <a:t>Click to edit Master text styles</a:t>
            </a:r>
          </a:p>
          <a:p>
            <a:pPr lvl="2" rtl="0"/>
            <a:r>
              <a:rPr lang="en-US" noProof="0" dirty="0"/>
              <a:t>Third level</a:t>
            </a:r>
          </a:p>
          <a:p>
            <a:pPr lvl="3" rtl="0"/>
            <a:r>
              <a:rPr lang="en-US" noProof="0" dirty="0"/>
              <a:t>Fourth level</a:t>
            </a:r>
          </a:p>
          <a:p>
            <a:pPr lvl="4" rtl="0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57FB777-E62D-40D7-BBD7-40D8B911CFC2}" type="datetime1">
              <a:rPr lang="en-GB" noProof="0" smtClean="0"/>
              <a:t>03/12/2025</a:t>
            </a:fld>
            <a:endParaRPr lang="en-GB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50967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14B5DE-9E34-71DA-B726-44946F981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team member headshot&#10;">
            <a:extLst>
              <a:ext uri="{FF2B5EF4-FFF2-40B4-BE49-F238E27FC236}">
                <a16:creationId xmlns:a16="http://schemas.microsoft.com/office/drawing/2014/main" id="{67C3C65B-D5FE-B53A-ACC7-5649B1B9D4B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413" t="15774" r="32824" b="57185"/>
          <a:stretch/>
        </p:blipFill>
        <p:spPr>
          <a:xfrm>
            <a:off x="6954917" y="-2728626"/>
            <a:ext cx="106391" cy="10639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0D0F57A-644E-19E6-A9A4-009402465053}"/>
              </a:ext>
            </a:extLst>
          </p:cNvPr>
          <p:cNvSpPr/>
          <p:nvPr/>
        </p:nvSpPr>
        <p:spPr>
          <a:xfrm>
            <a:off x="4752975" y="1072397"/>
            <a:ext cx="2234566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Doug Wilkinson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Chief Executive </a:t>
            </a:r>
          </a:p>
          <a:p>
            <a:pPr marL="0" marR="0" lvl="0" indent="0" algn="ctr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(P 1FTE) CLT24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2483AD0B-E44A-9175-1EB7-E795C83B0ED6}"/>
              </a:ext>
            </a:extLst>
          </p:cNvPr>
          <p:cNvSpPr/>
          <p:nvPr/>
        </p:nvSpPr>
        <p:spPr>
          <a:xfrm>
            <a:off x="1032513" y="2442893"/>
            <a:ext cx="1250471" cy="986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GB" sz="10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Sue Green</a:t>
            </a:r>
            <a:endParaRPr lang="en-GB" sz="1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Neighbourhood Services &amp; Communities 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 1FTE)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719442E-CBA9-0C92-90A4-CF6C371F81AA}"/>
              </a:ext>
            </a:extLst>
          </p:cNvPr>
          <p:cNvSpPr/>
          <p:nvPr/>
        </p:nvSpPr>
        <p:spPr>
          <a:xfrm>
            <a:off x="2975813" y="2442893"/>
            <a:ext cx="1266476" cy="8968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Name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Place, Planning &amp; Growth 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 1FTE)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7786C76E-D7AE-2387-9F98-2EC8E2FFA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63314" y="225289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2" descr="User with solid fill">
            <a:extLst>
              <a:ext uri="{FF2B5EF4-FFF2-40B4-BE49-F238E27FC236}">
                <a16:creationId xmlns:a16="http://schemas.microsoft.com/office/drawing/2014/main" id="{3B0A493D-933E-8F44-C82F-264C79EDBC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207889" y="2444343"/>
            <a:ext cx="731520" cy="731520"/>
          </a:xfrm>
          <a:prstGeom prst="rect">
            <a:avLst/>
          </a:prstGeom>
        </p:spPr>
      </p:pic>
      <p:sp>
        <p:nvSpPr>
          <p:cNvPr id="72" name="Rectangle 71">
            <a:extLst>
              <a:ext uri="{FF2B5EF4-FFF2-40B4-BE49-F238E27FC236}">
                <a16:creationId xmlns:a16="http://schemas.microsoft.com/office/drawing/2014/main" id="{D917E7CA-C0A7-52AA-426C-5FF2FEB30913}"/>
              </a:ext>
            </a:extLst>
          </p:cNvPr>
          <p:cNvSpPr/>
          <p:nvPr/>
        </p:nvSpPr>
        <p:spPr>
          <a:xfrm>
            <a:off x="4928319" y="2443228"/>
            <a:ext cx="1266476" cy="896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Name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Finance (Section 151) (N 1FTE)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0942E6C6-642C-33C7-9384-4F22EFB31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35393" y="225289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75" descr="User with solid fill">
            <a:extLst>
              <a:ext uri="{FF2B5EF4-FFF2-40B4-BE49-F238E27FC236}">
                <a16:creationId xmlns:a16="http://schemas.microsoft.com/office/drawing/2014/main" id="{E377E0F1-3831-6D59-BF1C-7D351C2848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167194" y="2436211"/>
            <a:ext cx="731520" cy="731520"/>
          </a:xfrm>
          <a:prstGeom prst="rect">
            <a:avLst/>
          </a:prstGeom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6714FF21-CBC1-AB22-0363-22E68AD18C25}"/>
              </a:ext>
            </a:extLst>
          </p:cNvPr>
          <p:cNvSpPr/>
          <p:nvPr/>
        </p:nvSpPr>
        <p:spPr>
          <a:xfrm>
            <a:off x="6887624" y="2435095"/>
            <a:ext cx="1215564" cy="9857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Emma Holmes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Legal &amp; Governance (Monitoring Officer) (N 1FTE)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4A1EF1D8-00B5-966A-750F-2B69D8181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60337" y="2249089"/>
            <a:ext cx="0" cy="18288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9" name="Picture 78" descr="User with solid fill">
            <a:extLst>
              <a:ext uri="{FF2B5EF4-FFF2-40B4-BE49-F238E27FC236}">
                <a16:creationId xmlns:a16="http://schemas.microsoft.com/office/drawing/2014/main" id="{C520393E-3186-71C8-3407-9CF0E8C238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103189" y="2436571"/>
            <a:ext cx="731520" cy="73152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89AF9CEC-4131-DA61-071E-BD9996121EA8}"/>
              </a:ext>
            </a:extLst>
          </p:cNvPr>
          <p:cNvSpPr/>
          <p:nvPr/>
        </p:nvSpPr>
        <p:spPr>
          <a:xfrm>
            <a:off x="8823619" y="2435456"/>
            <a:ext cx="1239381" cy="8961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Name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Strategy &amp; Improvement (N 1FTE)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CD346376-22C9-B469-4E81-C5A1795997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77532" y="2397965"/>
            <a:ext cx="114414" cy="85961"/>
          </a:xfrm>
          <a:prstGeom prst="ellipse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13E3D7EC-54B6-1AA3-99A0-4801552461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1222489" y="2249089"/>
            <a:ext cx="4826106" cy="187772"/>
          </a:xfrm>
          <a:prstGeom prst="bentConnector2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nector: Elbow 95">
            <a:extLst>
              <a:ext uri="{FF2B5EF4-FFF2-40B4-BE49-F238E27FC236}">
                <a16:creationId xmlns:a16="http://schemas.microsoft.com/office/drawing/2014/main" id="{897E172A-907E-6CBB-C132-058BDB138E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78" idx="0"/>
          </p:cNvCxnSpPr>
          <p:nvPr/>
        </p:nvCxnSpPr>
        <p:spPr>
          <a:xfrm>
            <a:off x="6022325" y="2249089"/>
            <a:ext cx="3420985" cy="186367"/>
          </a:xfrm>
          <a:prstGeom prst="bentConnector2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D9B3D02C-1483-4521-9C12-BC9C626CB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89286" y="1794115"/>
            <a:ext cx="1" cy="457200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background with a red sailboat&#10;&#10;AI-generated content may be incorrect.">
            <a:extLst>
              <a:ext uri="{FF2B5EF4-FFF2-40B4-BE49-F238E27FC236}">
                <a16:creationId xmlns:a16="http://schemas.microsoft.com/office/drawing/2014/main" id="{4C2B061F-4C60-C596-86A8-E1D6037C2EC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513"/>
          <a:stretch/>
        </p:blipFill>
        <p:spPr>
          <a:xfrm>
            <a:off x="10586875" y="250430"/>
            <a:ext cx="1197882" cy="154368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79B5E55-31DB-6AA0-E502-1A38FF2898F9}"/>
              </a:ext>
            </a:extLst>
          </p:cNvPr>
          <p:cNvSpPr/>
          <p:nvPr/>
        </p:nvSpPr>
        <p:spPr>
          <a:xfrm>
            <a:off x="2986903" y="2442894"/>
            <a:ext cx="1266476" cy="98610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Mark Jaggard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Place, Planning &amp; Growth 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 1FTE)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64808F-E2DA-7BCE-0438-EEC36E93A06F}"/>
              </a:ext>
            </a:extLst>
          </p:cNvPr>
          <p:cNvSpPr/>
          <p:nvPr/>
        </p:nvSpPr>
        <p:spPr>
          <a:xfrm>
            <a:off x="4939409" y="2443228"/>
            <a:ext cx="1266476" cy="98577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Ben Jay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Finance (Section 151) 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 1FTE)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A760F2F-51AF-0AC8-7A53-D4C3892D65A4}"/>
              </a:ext>
            </a:extLst>
          </p:cNvPr>
          <p:cNvSpPr/>
          <p:nvPr/>
        </p:nvSpPr>
        <p:spPr>
          <a:xfrm>
            <a:off x="8834709" y="2435456"/>
            <a:ext cx="1239381" cy="985409"/>
          </a:xfrm>
          <a:prstGeom prst="rect">
            <a:avLst/>
          </a:prstGeom>
          <a:solidFill>
            <a:srgbClr val="72929E"/>
          </a:solidFill>
          <a:ln w="285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GB" sz="10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Georgina Button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 of Strategy &amp; Improvement 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 1FTE)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2A0A2E-2024-F540-E2CC-7C2561A6A4A0}"/>
              </a:ext>
            </a:extLst>
          </p:cNvPr>
          <p:cNvSpPr/>
          <p:nvPr/>
        </p:nvSpPr>
        <p:spPr>
          <a:xfrm>
            <a:off x="1032513" y="3528813"/>
            <a:ext cx="1250471" cy="657225"/>
          </a:xfrm>
          <a:prstGeom prst="rect">
            <a:avLst/>
          </a:prstGeom>
          <a:solidFill>
            <a:schemeClr val="accent3">
              <a:lumMod val="60000"/>
              <a:lumOff val="40000"/>
              <a:alpha val="43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Directorate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Neighbourhood Services &amp; Communities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FC93AC1-C43C-779C-3BDF-F50935A71052}"/>
              </a:ext>
            </a:extLst>
          </p:cNvPr>
          <p:cNvSpPr/>
          <p:nvPr/>
        </p:nvSpPr>
        <p:spPr>
          <a:xfrm>
            <a:off x="3002304" y="3524395"/>
            <a:ext cx="1266476" cy="661643"/>
          </a:xfrm>
          <a:prstGeom prst="rect">
            <a:avLst/>
          </a:prstGeom>
          <a:solidFill>
            <a:schemeClr val="accent6">
              <a:lumMod val="60000"/>
              <a:lumOff val="40000"/>
              <a:alpha val="43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Directorate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Place, Planning &amp; Growth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A42F98-F5D5-C601-1A2B-1001D23CF2D6}"/>
              </a:ext>
            </a:extLst>
          </p:cNvPr>
          <p:cNvSpPr/>
          <p:nvPr/>
        </p:nvSpPr>
        <p:spPr>
          <a:xfrm>
            <a:off x="4957030" y="3526726"/>
            <a:ext cx="1266476" cy="656979"/>
          </a:xfrm>
          <a:prstGeom prst="rect">
            <a:avLst/>
          </a:prstGeom>
          <a:solidFill>
            <a:schemeClr val="accent1">
              <a:lumMod val="40000"/>
              <a:lumOff val="60000"/>
              <a:alpha val="43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Directorate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Finance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7EAC9A-51D9-FEF0-A075-C1FCC6CCF905}"/>
              </a:ext>
            </a:extLst>
          </p:cNvPr>
          <p:cNvSpPr/>
          <p:nvPr/>
        </p:nvSpPr>
        <p:spPr>
          <a:xfrm>
            <a:off x="6911756" y="3526727"/>
            <a:ext cx="1215564" cy="656978"/>
          </a:xfrm>
          <a:prstGeom prst="rect">
            <a:avLst/>
          </a:prstGeom>
          <a:solidFill>
            <a:schemeClr val="accent2">
              <a:lumMod val="20000"/>
              <a:lumOff val="80000"/>
              <a:alpha val="43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Directorate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Legal &amp; Governance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D5ED59-3A6D-7A5E-F87E-C170F188C402}"/>
              </a:ext>
            </a:extLst>
          </p:cNvPr>
          <p:cNvSpPr/>
          <p:nvPr/>
        </p:nvSpPr>
        <p:spPr>
          <a:xfrm>
            <a:off x="8834709" y="3526992"/>
            <a:ext cx="1239381" cy="656713"/>
          </a:xfrm>
          <a:prstGeom prst="rect">
            <a:avLst/>
          </a:prstGeom>
          <a:solidFill>
            <a:srgbClr val="72929E"/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82880" tIns="5715" rIns="91440" bIns="54011" numCol="1" spcCol="1270" rtlCol="0" anchor="ctr" anchorCtr="0">
            <a:noAutofit/>
            <a:flatTx/>
          </a:bodyPr>
          <a:lstStyle/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Directorate</a:t>
            </a:r>
          </a:p>
          <a:p>
            <a:pPr marL="0" marR="0" lvl="0" indent="0" algn="l" defTabSz="4000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Strategy &amp; Improvement</a:t>
            </a:r>
          </a:p>
        </p:txBody>
      </p:sp>
      <p:pic>
        <p:nvPicPr>
          <p:cNvPr id="8" name="Picture 72" descr="User with solid fill">
            <a:extLst>
              <a:ext uri="{FF2B5EF4-FFF2-40B4-BE49-F238E27FC236}">
                <a16:creationId xmlns:a16="http://schemas.microsoft.com/office/drawing/2014/main" id="{57ECC9F2-0A0D-054D-71F5-ABCFCB6044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2265784" y="2444343"/>
            <a:ext cx="731520" cy="731520"/>
          </a:xfrm>
          <a:prstGeom prst="rect">
            <a:avLst/>
          </a:prstGeom>
        </p:spPr>
      </p:pic>
      <p:pic>
        <p:nvPicPr>
          <p:cNvPr id="10" name="Picture 78" descr="User with solid fill">
            <a:extLst>
              <a:ext uri="{FF2B5EF4-FFF2-40B4-BE49-F238E27FC236}">
                <a16:creationId xmlns:a16="http://schemas.microsoft.com/office/drawing/2014/main" id="{01C3B938-F70C-769E-EDEC-CAF0CDC14A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051017" y="2431969"/>
            <a:ext cx="73152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84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0137_TF00283905_Win32" id="{E98DF5B6-D7E0-4D4E-B6C3-FECB299540A7}" vid="{6E46ED68-C656-4EE4-920C-CD353D9DB3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128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Avenir Next LT Pro Light</vt:lpstr>
      <vt:lpstr>Calibri</vt:lpstr>
      <vt:lpstr>Speak Pro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Helen Norrington</dc:creator>
  <cp:lastModifiedBy>Natalie Henshaw</cp:lastModifiedBy>
  <cp:revision>2</cp:revision>
  <dcterms:created xsi:type="dcterms:W3CDTF">2025-10-08T17:42:31Z</dcterms:created>
  <dcterms:modified xsi:type="dcterms:W3CDTF">2025-12-03T10:36:57Z</dcterms:modified>
</cp:coreProperties>
</file>