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EB3BC-1801-307B-2548-149121F741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3F738B-A1CB-688A-33F4-A0EF0CA590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3E511-576B-E30E-6D25-CE52508B7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2A82-ADB7-44AB-9A50-188895F4A93C}" type="datetimeFigureOut">
              <a:rPr lang="en-GB" smtClean="0"/>
              <a:t>08/07/2026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9EDAA-4246-F1FB-1581-1AA434841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7AC8F-A67B-7AAF-CB74-0EB171226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645F-4822-4659-BA30-D2889D048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800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917CC-1A4E-8F43-91A5-A75BFD1D2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9F8E77-7BC5-E90F-3A7B-E65F397763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F40969-7ABD-548B-747E-4105776B8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2A82-ADB7-44AB-9A50-188895F4A93C}" type="datetimeFigureOut">
              <a:rPr lang="en-GB" smtClean="0"/>
              <a:t>08/07/2026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273C7-ADE4-7312-A63F-9618A20B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1F9CB-F92C-500E-3F03-00BBBA858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645F-4822-4659-BA30-D2889D048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934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365C8D-DA08-C3E0-B0A9-611E9A34B8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E247CA-286D-88F8-9610-D46C7C5B4E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ED54BC-FCAB-0AFC-28DF-46FC56733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2A82-ADB7-44AB-9A50-188895F4A93C}" type="datetimeFigureOut">
              <a:rPr lang="en-GB" smtClean="0"/>
              <a:t>08/07/2026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2CCDD-0B5A-C39F-2C3A-A14F04399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1BB551-4AC3-7D11-7A17-0376620FB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645F-4822-4659-BA30-D2889D048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231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22FE5-89B3-BBE9-E276-438E0A2F8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35A0F-2F10-832F-BA66-98B103FFC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FACAF-0B3C-5319-5234-8A1E86722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2A82-ADB7-44AB-9A50-188895F4A93C}" type="datetimeFigureOut">
              <a:rPr lang="en-GB" smtClean="0"/>
              <a:t>08/07/2026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F83D5-34B1-EC9D-0C0E-AC109756D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B14C04-B3D4-010D-EC50-519335804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645F-4822-4659-BA30-D2889D048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9742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D9EA2-F988-8D0F-FE7B-F6D3CB9D1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FF54F8-65BA-CADC-443E-C0000B98F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768DB2-D418-FFC0-AA53-0C963775F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2A82-ADB7-44AB-9A50-188895F4A93C}" type="datetimeFigureOut">
              <a:rPr lang="en-GB" smtClean="0"/>
              <a:t>08/07/2026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066B4F-7660-6295-9C49-F5F0F0A9C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3D0317-E67B-2318-37AD-FD3C574E7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645F-4822-4659-BA30-D2889D048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8940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850E8-77EB-10A6-2BAC-B327E9D16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6DDFB-CB1A-C66A-DD33-F8778FB465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BC4892-0F82-39E9-61DC-3F9BC2EF66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D7CBF5-8A48-9621-448D-8569DE20C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2A82-ADB7-44AB-9A50-188895F4A93C}" type="datetimeFigureOut">
              <a:rPr lang="en-GB" smtClean="0"/>
              <a:t>08/07/2026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306D90-2D3F-F051-4E22-5EC9CB717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54743E-A12D-0BD6-F8C2-44820745C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645F-4822-4659-BA30-D2889D048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513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736EB-C917-1AE9-7156-3BC561FC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1B689D-94E2-9CA6-251C-7AF5CB8A9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A4E87-F741-8022-89C8-27A7BAA8EF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E4FC43-0D49-207F-10DE-FB19C8F0B4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18ED9C-636C-14DA-1ED3-F92C107F2E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9694DB-4BA1-ED6E-206F-42554580A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2A82-ADB7-44AB-9A50-188895F4A93C}" type="datetimeFigureOut">
              <a:rPr lang="en-GB" smtClean="0"/>
              <a:t>08/07/2026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0B2FD8-82CA-A589-5B82-883D20787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111EE3-6ED9-FE0D-6012-096173146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645F-4822-4659-BA30-D2889D048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475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3DB8-BF1D-B707-ADCE-E07722E4F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201F4B-D3AE-01B0-5D6D-02A6E0580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2A82-ADB7-44AB-9A50-188895F4A93C}" type="datetimeFigureOut">
              <a:rPr lang="en-GB" smtClean="0"/>
              <a:t>08/07/2026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CD262A-FA44-5110-A103-47307E6EF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62C2B0-4CC1-CE27-5BBC-AEF5A319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645F-4822-4659-BA30-D2889D048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659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D5E250-784A-01A0-BB24-F631ACC2D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2A82-ADB7-44AB-9A50-188895F4A93C}" type="datetimeFigureOut">
              <a:rPr lang="en-GB" smtClean="0"/>
              <a:t>08/07/2026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BB6832-1B7C-831D-FB60-ADCC2413C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CAA45C-8EFF-A081-CCF7-0CC7125BA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645F-4822-4659-BA30-D2889D048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420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116E6-6489-3C1E-EDCE-69A7477AB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4A4A2-B543-7FFE-3E96-E0616BA84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5A83EA-FA48-82EF-3F59-9A4BBE5EEE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9C3A7-04CC-E401-4576-3C1668604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2A82-ADB7-44AB-9A50-188895F4A93C}" type="datetimeFigureOut">
              <a:rPr lang="en-GB" smtClean="0"/>
              <a:t>08/07/2026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89887C-70A5-A951-882C-FF2881866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9B8614-2D18-ECDB-952B-198335597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645F-4822-4659-BA30-D2889D048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8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6872A-D98E-8355-879A-8354D2B35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E71FF8-A02C-DC8D-F76A-685E4687AA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D69F9E-3EAD-EBBA-B81B-2D7FE37475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28F98C-93C6-F8FD-EF94-A7A9BC52C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2A82-ADB7-44AB-9A50-188895F4A93C}" type="datetimeFigureOut">
              <a:rPr lang="en-GB" smtClean="0"/>
              <a:t>08/07/2026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61F78-9F0B-3173-00C1-E69CC5670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0860E0-E9E4-D8E3-4924-DA120560B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645F-4822-4659-BA30-D2889D048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206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648666-A06D-B28B-280F-0CB642C50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0D772-6388-E0FF-97F4-64D47CD7A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6BBCB-FC1B-D8F7-C3AC-0402D14F81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0C2A82-ADB7-44AB-9A50-188895F4A93C}" type="datetimeFigureOut">
              <a:rPr lang="en-GB" smtClean="0"/>
              <a:t>08/07/2026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096AB-CC81-4DA1-29B7-31AB9C74A1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7CB38-0652-FEAC-2FD4-9028F0AAC4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04645F-4822-4659-BA30-D2889D048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214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2E372F73-8C94-3362-97BA-BA0C96B8F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0248312" y="2283387"/>
            <a:ext cx="1707" cy="2972702"/>
          </a:xfrm>
          <a:prstGeom prst="line">
            <a:avLst/>
          </a:prstGeom>
          <a:ln w="6350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E8FEB53-76F5-33FE-BDBC-ECD2BDF6A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0259684" y="3871188"/>
            <a:ext cx="27432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8A20149-0F9E-5C24-71DA-0D4955E61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0250019" y="4566326"/>
            <a:ext cx="291933" cy="0"/>
          </a:xfrm>
          <a:prstGeom prst="line">
            <a:avLst/>
          </a:prstGeom>
          <a:ln w="952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79AA803-F1C1-F4AB-839D-D9C7527DE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0256630" y="5261464"/>
            <a:ext cx="27432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CDF8222-0A12-3EC0-7E4C-4CE59D7DEB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438520" y="4661669"/>
            <a:ext cx="27432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7D0EE79-C361-2491-FE3D-0AD91BCD9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440520" y="5529247"/>
            <a:ext cx="27432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403C0AD-15E3-016C-4C19-10A85A336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507720" y="5954375"/>
            <a:ext cx="27432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E7E2077-4E92-A40E-B666-D51D4610E7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507720" y="5281718"/>
            <a:ext cx="27432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ADE9F39-A873-96E3-3629-BB20D9898C45}"/>
              </a:ext>
            </a:extLst>
          </p:cNvPr>
          <p:cNvSpPr txBox="1">
            <a:spLocks/>
          </p:cNvSpPr>
          <p:nvPr/>
        </p:nvSpPr>
        <p:spPr>
          <a:xfrm>
            <a:off x="10596782" y="2689877"/>
            <a:ext cx="1266343" cy="354818"/>
          </a:xfrm>
          <a:prstGeom prst="rect">
            <a:avLst/>
          </a:prstGeom>
          <a:ln w="6350">
            <a:solidFill>
              <a:srgbClr val="FF0000"/>
            </a:solidFill>
          </a:ln>
        </p:spPr>
        <p:txBody>
          <a:bodyPr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000" dirty="0">
                <a:latin typeface="Calibri" panose="020F0502020204030204" pitchFamily="34" charset="0"/>
                <a:cs typeface="Calibri" panose="020F0502020204030204" pitchFamily="34" charset="0"/>
              </a:rPr>
              <a:t>Senior Management Team (SMT) Tier 3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EE3EC9B-F62D-A6F6-8FE4-654FC2CD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13431" y="2335455"/>
            <a:ext cx="0" cy="3655492"/>
          </a:xfrm>
          <a:prstGeom prst="line">
            <a:avLst/>
          </a:prstGeom>
          <a:ln w="6350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8DD1533-6C91-8591-E47E-4F53B7236E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507720" y="4068425"/>
            <a:ext cx="27432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7EB6080-7508-2925-98D0-4D77144D9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507720" y="4669005"/>
            <a:ext cx="27432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410384BE-CA92-4326-08F6-94057153FE9D}"/>
              </a:ext>
            </a:extLst>
          </p:cNvPr>
          <p:cNvSpPr/>
          <p:nvPr/>
        </p:nvSpPr>
        <p:spPr>
          <a:xfrm>
            <a:off x="673107" y="3745024"/>
            <a:ext cx="1371600" cy="581433"/>
          </a:xfrm>
          <a:prstGeom prst="rect">
            <a:avLst/>
          </a:prstGeom>
          <a:solidFill>
            <a:srgbClr val="72929E"/>
          </a:solidFill>
          <a:ln w="9525" cap="rnd" cmpd="sng" algn="ctr">
            <a:solidFill>
              <a:srgbClr val="FF0000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Asset, Coast &amp; Countryside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L £68,189 - £73,851</a:t>
            </a:r>
            <a:br>
              <a:rPr lang="en-GB" sz="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F243EA5-863A-463F-70E7-0A73BE21E8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2461441" y="2325780"/>
            <a:ext cx="10836" cy="2335889"/>
          </a:xfrm>
          <a:prstGeom prst="line">
            <a:avLst/>
          </a:prstGeom>
          <a:ln w="6350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F4B6AF4-9A54-844D-CA16-3AFB73340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077589" y="1519474"/>
            <a:ext cx="0" cy="182880"/>
          </a:xfrm>
          <a:prstGeom prst="line">
            <a:avLst/>
          </a:prstGeom>
          <a:ln w="6350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FC53486-5B0B-B31F-C746-C898045FF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2467573" y="4143703"/>
            <a:ext cx="27432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ED608FF-8D98-EC57-DE7A-398DA51EB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2463085" y="4675632"/>
            <a:ext cx="27432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B5928362-6ACD-A4CB-5051-A1FA03131EF5}"/>
              </a:ext>
            </a:extLst>
          </p:cNvPr>
          <p:cNvSpPr/>
          <p:nvPr/>
        </p:nvSpPr>
        <p:spPr>
          <a:xfrm>
            <a:off x="2632198" y="3777888"/>
            <a:ext cx="1394057" cy="6787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rgbClr val="FF0000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Development Management 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K £60,637 - £67,558</a:t>
            </a:r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75A0853-F82D-598A-3CDE-EAB5EE617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431125" y="2283387"/>
            <a:ext cx="0" cy="3245860"/>
          </a:xfrm>
          <a:prstGeom prst="line">
            <a:avLst/>
          </a:prstGeom>
          <a:ln w="6350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15D808E-5E1B-8C90-D870-3EE9184575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049668" y="1519474"/>
            <a:ext cx="0" cy="182880"/>
          </a:xfrm>
          <a:prstGeom prst="line">
            <a:avLst/>
          </a:prstGeom>
          <a:ln w="6350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CF6D308-3A82-80E7-32FA-56A813F46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438520" y="4121848"/>
            <a:ext cx="27432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249DCFB3-B4F6-EE9F-5FCF-4A0FC1D10CCC}"/>
              </a:ext>
            </a:extLst>
          </p:cNvPr>
          <p:cNvSpPr/>
          <p:nvPr/>
        </p:nvSpPr>
        <p:spPr>
          <a:xfrm>
            <a:off x="4673505" y="3737064"/>
            <a:ext cx="1316125" cy="68758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 cap="rnd" cmpd="sng" algn="ctr">
            <a:solidFill>
              <a:srgbClr val="FF0000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Finance (Deputy S151) 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L £68,189 - £73,851</a:t>
            </a:r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A6A094E-D721-952D-6AE7-7C53FD33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974612" y="1515664"/>
            <a:ext cx="0" cy="182880"/>
          </a:xfrm>
          <a:prstGeom prst="line">
            <a:avLst/>
          </a:prstGeom>
          <a:ln w="6350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46DB57-E4E9-169C-AFD6-4571C32037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8337743" y="2335455"/>
            <a:ext cx="37287" cy="3054823"/>
          </a:xfrm>
          <a:prstGeom prst="line">
            <a:avLst/>
          </a:prstGeom>
          <a:ln w="6350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6903F88-84FD-D270-442E-E14FA229D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8378128" y="4065117"/>
            <a:ext cx="27432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BCA22DE-0B3D-7517-6B5F-B71399668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8366974" y="4716204"/>
            <a:ext cx="27432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A0EB17B-209A-60F7-425E-0C77417EEE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8349361" y="5390278"/>
            <a:ext cx="27432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1E7561C1-D9B8-0C63-0264-DCBA7ED2658F}"/>
              </a:ext>
            </a:extLst>
          </p:cNvPr>
          <p:cNvSpPr/>
          <p:nvPr/>
        </p:nvSpPr>
        <p:spPr>
          <a:xfrm>
            <a:off x="8595334" y="4392020"/>
            <a:ext cx="1329919" cy="648368"/>
          </a:xfrm>
          <a:prstGeom prst="rect">
            <a:avLst/>
          </a:prstGeom>
          <a:solidFill>
            <a:srgbClr val="DFE9DB"/>
          </a:solidFill>
          <a:ln w="9525" cap="rnd" cmpd="sng" algn="ctr">
            <a:solidFill>
              <a:srgbClr val="FF0000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Economic Development </a:t>
            </a:r>
            <a:r>
              <a:rPr lang="en-GB" sz="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L £68,189 - £73,851</a:t>
            </a:r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1" name="Connector: Elbow 30">
            <a:extLst>
              <a:ext uri="{FF2B5EF4-FFF2-40B4-BE49-F238E27FC236}">
                <a16:creationId xmlns:a16="http://schemas.microsoft.com/office/drawing/2014/main" id="{72F2752F-5A72-61F5-FD2C-164822826D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0800000" flipV="1">
            <a:off x="1136764" y="1515664"/>
            <a:ext cx="4826106" cy="187772"/>
          </a:xfrm>
          <a:prstGeom prst="bentConnector2">
            <a:avLst/>
          </a:prstGeom>
          <a:ln w="6350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D95D13CF-FF75-90E3-551B-9D4FF340D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936600" y="1515664"/>
            <a:ext cx="3365070" cy="186367"/>
          </a:xfrm>
          <a:prstGeom prst="bentConnector2">
            <a:avLst/>
          </a:prstGeom>
          <a:ln w="6350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A1B531A-5430-B491-18BB-EF4DE4E9A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6003561" y="1060690"/>
            <a:ext cx="1" cy="457200"/>
          </a:xfrm>
          <a:prstGeom prst="line">
            <a:avLst/>
          </a:prstGeom>
          <a:ln w="6350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F3B79B59-5F55-2AFB-D235-718863BD24EC}"/>
              </a:ext>
            </a:extLst>
          </p:cNvPr>
          <p:cNvSpPr/>
          <p:nvPr/>
        </p:nvSpPr>
        <p:spPr>
          <a:xfrm>
            <a:off x="5781350" y="352991"/>
            <a:ext cx="1397372" cy="731520"/>
          </a:xfrm>
          <a:prstGeom prst="rect">
            <a:avLst/>
          </a:prstGeom>
          <a:solidFill>
            <a:schemeClr val="bg2">
              <a:lumMod val="95000"/>
            </a:schemeClr>
          </a:solidFill>
          <a:ln w="635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Chief Executive (Head of Paid Service) 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P £124,187 - £149,175</a:t>
            </a:r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A98EC45-5EE0-2E59-1B0A-45574F76AF7B}"/>
              </a:ext>
            </a:extLst>
          </p:cNvPr>
          <p:cNvSpPr/>
          <p:nvPr/>
        </p:nvSpPr>
        <p:spPr>
          <a:xfrm>
            <a:off x="946789" y="1709468"/>
            <a:ext cx="1227620" cy="888722"/>
          </a:xfrm>
          <a:prstGeom prst="rect">
            <a:avLst/>
          </a:prstGeom>
          <a:solidFill>
            <a:srgbClr val="72929E"/>
          </a:solidFill>
          <a:ln w="635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of Neighbourhood Services &amp; Communities 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N £88,702 - £95,876</a:t>
            </a:r>
            <a:endParaRPr lang="en-GB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18412A4-E5BA-D749-79C7-9FE8108645AC}"/>
              </a:ext>
            </a:extLst>
          </p:cNvPr>
          <p:cNvSpPr/>
          <p:nvPr/>
        </p:nvSpPr>
        <p:spPr>
          <a:xfrm>
            <a:off x="2901178" y="1709469"/>
            <a:ext cx="1266476" cy="8968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of Place, Planning &amp; Growth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N £88,702 - £95,876</a:t>
            </a:r>
            <a:endParaRPr lang="en-GB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5A4615C-9C60-FB2F-A939-A62A65FFF9B5}"/>
              </a:ext>
            </a:extLst>
          </p:cNvPr>
          <p:cNvSpPr/>
          <p:nvPr/>
        </p:nvSpPr>
        <p:spPr>
          <a:xfrm>
            <a:off x="4853684" y="1709804"/>
            <a:ext cx="1266476" cy="89652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635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of Finance (Section 151)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N £88,702 - £95,876</a:t>
            </a:r>
            <a:endParaRPr lang="en-GB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18F2C7C-0124-EBC5-0CC5-0080876B0D9D}"/>
              </a:ext>
            </a:extLst>
          </p:cNvPr>
          <p:cNvSpPr/>
          <p:nvPr/>
        </p:nvSpPr>
        <p:spPr>
          <a:xfrm>
            <a:off x="6812989" y="1701671"/>
            <a:ext cx="1215564" cy="8965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of Legal &amp; Governance (Monitoring Officer)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N £88,702 - £95,876</a:t>
            </a:r>
            <a:endParaRPr lang="en-GB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EF8C3C3-43C1-6D8B-94A8-9CFF68D2139B}"/>
              </a:ext>
            </a:extLst>
          </p:cNvPr>
          <p:cNvSpPr/>
          <p:nvPr/>
        </p:nvSpPr>
        <p:spPr>
          <a:xfrm>
            <a:off x="8748984" y="1702032"/>
            <a:ext cx="1564428" cy="896158"/>
          </a:xfrm>
          <a:prstGeom prst="rect">
            <a:avLst/>
          </a:prstGeom>
          <a:solidFill>
            <a:srgbClr val="DFE9DB"/>
          </a:solidFill>
          <a:ln w="635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of Strategy &amp; Improvement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N £88,702 - £95,876</a:t>
            </a:r>
            <a:endParaRPr lang="en-GB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Text Placeholder 4">
            <a:extLst>
              <a:ext uri="{FF2B5EF4-FFF2-40B4-BE49-F238E27FC236}">
                <a16:creationId xmlns:a16="http://schemas.microsoft.com/office/drawing/2014/main" id="{D272C1AB-031E-1B88-92FF-CE777C53043C}"/>
              </a:ext>
            </a:extLst>
          </p:cNvPr>
          <p:cNvSpPr txBox="1">
            <a:spLocks/>
          </p:cNvSpPr>
          <p:nvPr/>
        </p:nvSpPr>
        <p:spPr>
          <a:xfrm>
            <a:off x="10612039" y="1925595"/>
            <a:ext cx="1266343" cy="357792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100" dirty="0">
                <a:latin typeface="Calibri" panose="020F0502020204030204" pitchFamily="34" charset="0"/>
                <a:cs typeface="Calibri" panose="020F0502020204030204" pitchFamily="34" charset="0"/>
              </a:rPr>
              <a:t>Senior Leadership Team (SLT) Tier 2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31A76E9-BBD0-54E6-F0E4-E63A3CCB38A9}"/>
              </a:ext>
            </a:extLst>
          </p:cNvPr>
          <p:cNvSpPr/>
          <p:nvPr/>
        </p:nvSpPr>
        <p:spPr>
          <a:xfrm>
            <a:off x="679380" y="4390794"/>
            <a:ext cx="1371600" cy="707463"/>
          </a:xfrm>
          <a:prstGeom prst="rect">
            <a:avLst/>
          </a:prstGeom>
          <a:solidFill>
            <a:srgbClr val="72929E"/>
          </a:solidFill>
          <a:ln w="9525" cap="rnd" cmpd="sng" algn="ctr">
            <a:solidFill>
              <a:srgbClr val="FF0000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Environmental Health, Waste &amp; Climate Action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K £60,637 - £67,558</a:t>
            </a:r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55F71CA-E44B-ED01-96C7-05E2F3B5AADB}"/>
              </a:ext>
            </a:extLst>
          </p:cNvPr>
          <p:cNvSpPr/>
          <p:nvPr/>
        </p:nvSpPr>
        <p:spPr>
          <a:xfrm>
            <a:off x="690314" y="5161337"/>
            <a:ext cx="1371600" cy="605451"/>
          </a:xfrm>
          <a:prstGeom prst="rect">
            <a:avLst/>
          </a:prstGeom>
          <a:solidFill>
            <a:srgbClr val="72929E"/>
          </a:solidFill>
          <a:ln w="9525" cap="rnd" cmpd="sng" algn="ctr">
            <a:solidFill>
              <a:srgbClr val="FF0000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Corporate Health &amp; Safety Manager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K £60,637 - £67,558</a:t>
            </a:r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181B2B6-B8B4-021A-0120-A5E67798A63E}"/>
              </a:ext>
            </a:extLst>
          </p:cNvPr>
          <p:cNvSpPr/>
          <p:nvPr/>
        </p:nvSpPr>
        <p:spPr>
          <a:xfrm>
            <a:off x="690314" y="5841010"/>
            <a:ext cx="1371600" cy="635765"/>
          </a:xfrm>
          <a:prstGeom prst="rect">
            <a:avLst/>
          </a:prstGeom>
          <a:solidFill>
            <a:srgbClr val="72929E"/>
          </a:solidFill>
          <a:ln w="9525" cap="rnd" cmpd="sng" algn="ctr">
            <a:solidFill>
              <a:srgbClr val="FF0000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Corporate &amp; Capital Project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L £68,189 - £73,851</a:t>
            </a:r>
            <a:br>
              <a:rPr lang="en-GB" sz="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F8A6454-500A-CDD3-A45C-A0E533766E3E}"/>
              </a:ext>
            </a:extLst>
          </p:cNvPr>
          <p:cNvSpPr/>
          <p:nvPr/>
        </p:nvSpPr>
        <p:spPr>
          <a:xfrm>
            <a:off x="2635737" y="4519707"/>
            <a:ext cx="1386978" cy="6054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rgbClr val="FF0000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Housing &amp; Building Control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L £68,189 - £73,851</a:t>
            </a:r>
            <a:br>
              <a:rPr lang="en-GB" sz="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65D6C47-7802-B79C-1C7B-153C7BF6BB56}"/>
              </a:ext>
            </a:extLst>
          </p:cNvPr>
          <p:cNvSpPr/>
          <p:nvPr/>
        </p:nvSpPr>
        <p:spPr>
          <a:xfrm>
            <a:off x="4673502" y="4491550"/>
            <a:ext cx="1316125" cy="63576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 cap="rnd" cmpd="sng" algn="ctr">
            <a:solidFill>
              <a:srgbClr val="FF0000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Revenues &amp; Benefits 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L £68,189 - £73,851</a:t>
            </a:r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19B11F6-4427-3C1A-B45D-D49D2137BE91}"/>
              </a:ext>
            </a:extLst>
          </p:cNvPr>
          <p:cNvSpPr/>
          <p:nvPr/>
        </p:nvSpPr>
        <p:spPr>
          <a:xfrm>
            <a:off x="4673502" y="5197909"/>
            <a:ext cx="1316125" cy="63576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 cap="rnd" cmpd="sng" algn="ctr">
            <a:solidFill>
              <a:srgbClr val="FF0000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Procurement </a:t>
            </a:r>
            <a:r>
              <a:rPr lang="en-GB" sz="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L £68,189 - £73,851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D3FFE50-F5BD-1149-9744-065A46022C0E}"/>
              </a:ext>
            </a:extLst>
          </p:cNvPr>
          <p:cNvSpPr/>
          <p:nvPr/>
        </p:nvSpPr>
        <p:spPr>
          <a:xfrm>
            <a:off x="8588062" y="3705223"/>
            <a:ext cx="1329919" cy="648368"/>
          </a:xfrm>
          <a:prstGeom prst="rect">
            <a:avLst/>
          </a:prstGeom>
          <a:solidFill>
            <a:srgbClr val="DFE9DB"/>
          </a:solidFill>
          <a:ln w="9525" cap="rnd" cmpd="sng" algn="ctr">
            <a:solidFill>
              <a:srgbClr val="FF0000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Communications </a:t>
            </a:r>
            <a:r>
              <a:rPr lang="en-GB" sz="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L £68,189 - £73,851</a:t>
            </a:r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07A480B-19C9-FE62-7A7F-DA1DAE6C1D3B}"/>
              </a:ext>
            </a:extLst>
          </p:cNvPr>
          <p:cNvSpPr/>
          <p:nvPr/>
        </p:nvSpPr>
        <p:spPr>
          <a:xfrm>
            <a:off x="8601215" y="5077115"/>
            <a:ext cx="1329919" cy="756559"/>
          </a:xfrm>
          <a:prstGeom prst="rect">
            <a:avLst/>
          </a:prstGeom>
          <a:solidFill>
            <a:srgbClr val="DFE9DB"/>
          </a:solidFill>
          <a:ln w="9525" cap="rnd" cmpd="sng" algn="ctr">
            <a:solidFill>
              <a:srgbClr val="FF0000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Health,  Integration &amp; Wellbeing </a:t>
            </a:r>
            <a:r>
              <a:rPr lang="en-GB" sz="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L £68,189 - £73,851</a:t>
            </a:r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1C85F2FE-77C4-B4ED-2FD3-2D60D41A9D61}"/>
              </a:ext>
            </a:extLst>
          </p:cNvPr>
          <p:cNvSpPr/>
          <p:nvPr/>
        </p:nvSpPr>
        <p:spPr>
          <a:xfrm>
            <a:off x="10488719" y="4375839"/>
            <a:ext cx="1329919" cy="591308"/>
          </a:xfrm>
          <a:prstGeom prst="rect">
            <a:avLst/>
          </a:prstGeom>
          <a:solidFill>
            <a:srgbClr val="DFE9DB"/>
          </a:solidFill>
          <a:ln w="9525" cap="rnd" cmpd="sng" algn="ctr">
            <a:solidFill>
              <a:srgbClr val="FF0000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ICT &amp; Digital </a:t>
            </a:r>
            <a:r>
              <a:rPr lang="en-GB" sz="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L £68,189 - £73,851</a:t>
            </a:r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17A09AD-8CDA-6FFC-8374-BC0A62B2A4FA}"/>
              </a:ext>
            </a:extLst>
          </p:cNvPr>
          <p:cNvSpPr/>
          <p:nvPr/>
        </p:nvSpPr>
        <p:spPr>
          <a:xfrm>
            <a:off x="10488719" y="5026812"/>
            <a:ext cx="1329919" cy="602711"/>
          </a:xfrm>
          <a:prstGeom prst="rect">
            <a:avLst/>
          </a:prstGeom>
          <a:solidFill>
            <a:srgbClr val="DFE9DB"/>
          </a:solidFill>
          <a:ln w="9525" cap="rnd" cmpd="sng" algn="ctr">
            <a:solidFill>
              <a:srgbClr val="FF0000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HR </a:t>
            </a:r>
            <a:r>
              <a:rPr lang="en-GB" sz="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L £68,189 - £73,851</a:t>
            </a:r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1AD3331-34D8-844E-8595-06E773CA4D3F}"/>
              </a:ext>
            </a:extLst>
          </p:cNvPr>
          <p:cNvSpPr/>
          <p:nvPr/>
        </p:nvSpPr>
        <p:spPr>
          <a:xfrm>
            <a:off x="10495992" y="3691333"/>
            <a:ext cx="1329919" cy="648368"/>
          </a:xfrm>
          <a:prstGeom prst="rect">
            <a:avLst/>
          </a:prstGeom>
          <a:solidFill>
            <a:srgbClr val="DFE9DB"/>
          </a:solidFill>
          <a:ln w="9525" cap="rnd" cmpd="sng" algn="ctr">
            <a:solidFill>
              <a:srgbClr val="FF0000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Performance, Improvement &amp; LGR 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M £75,111 - £80,145</a:t>
            </a:r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5296A7D-DD38-F7A5-6C30-D0240CC47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466511" y="4750199"/>
            <a:ext cx="274320" cy="0"/>
          </a:xfrm>
          <a:prstGeom prst="line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B43525C-9A83-4DFB-1A37-FC6C1FED6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464195" y="2325780"/>
            <a:ext cx="2316" cy="2423297"/>
          </a:xfrm>
          <a:prstGeom prst="line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7F3AEB4-25DE-0B72-3F2F-5B3939B8B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466511" y="4114887"/>
            <a:ext cx="274320" cy="0"/>
          </a:xfrm>
          <a:prstGeom prst="line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4127C3C5-9BD6-CEFB-DFE0-A8E602847276}"/>
              </a:ext>
            </a:extLst>
          </p:cNvPr>
          <p:cNvSpPr/>
          <p:nvPr/>
        </p:nvSpPr>
        <p:spPr>
          <a:xfrm>
            <a:off x="6712429" y="4519707"/>
            <a:ext cx="1316124" cy="64836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rnd" cmpd="sng" algn="ctr">
            <a:solidFill>
              <a:srgbClr val="FF0000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Legal (Deputy Monitoring Officer) </a:t>
            </a:r>
            <a:r>
              <a:rPr lang="en-GB" sz="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L £68,189 - £73,851</a:t>
            </a:r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7FE6E23F-19D7-C444-D406-EDD071B51EC1}"/>
              </a:ext>
            </a:extLst>
          </p:cNvPr>
          <p:cNvSpPr/>
          <p:nvPr/>
        </p:nvSpPr>
        <p:spPr>
          <a:xfrm>
            <a:off x="6709068" y="3728678"/>
            <a:ext cx="1316124" cy="744656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rnd" cmpd="sng" algn="ctr">
            <a:solidFill>
              <a:srgbClr val="FF0000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Democratic Services &amp; Elections 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Grade K £60,637 - £67,558</a:t>
            </a:r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B06A13CD-23B0-A816-46EC-706A951C8D80}"/>
              </a:ext>
            </a:extLst>
          </p:cNvPr>
          <p:cNvSpPr txBox="1">
            <a:spLocks/>
          </p:cNvSpPr>
          <p:nvPr/>
        </p:nvSpPr>
        <p:spPr>
          <a:xfrm>
            <a:off x="554896" y="376836"/>
            <a:ext cx="1619514" cy="933906"/>
          </a:xfrm>
          <a:prstGeom prst="rect">
            <a:avLst/>
          </a:prstGeom>
          <a:ln w="635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dirty="0">
                <a:latin typeface="Calibri" panose="020F0502020204030204" pitchFamily="34" charset="0"/>
                <a:cs typeface="Calibri" panose="020F0502020204030204" pitchFamily="34" charset="0"/>
              </a:rPr>
              <a:t>Telephone Number:</a:t>
            </a:r>
            <a:r>
              <a:rPr lang="en-GB" sz="1200" b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900" b="0" dirty="0">
                <a:latin typeface="Calibri" panose="020F0502020204030204" pitchFamily="34" charset="0"/>
                <a:cs typeface="Calibri" panose="020F0502020204030204" pitchFamily="34" charset="0"/>
              </a:rPr>
              <a:t>Main switchboard number is 01621 854477. 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9" name="Picture 75" descr="User with solid fill">
            <a:extLst>
              <a:ext uri="{FF2B5EF4-FFF2-40B4-BE49-F238E27FC236}">
                <a16:creationId xmlns:a16="http://schemas.microsoft.com/office/drawing/2014/main" id="{46BCB648-B4E3-69D2-8489-DCA2F0526B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61900" y="329170"/>
            <a:ext cx="731520" cy="731520"/>
          </a:xfrm>
          <a:prstGeom prst="rect">
            <a:avLst/>
          </a:prstGeom>
        </p:spPr>
      </p:pic>
      <p:pic>
        <p:nvPicPr>
          <p:cNvPr id="60" name="Picture 75" descr="User with solid fill">
            <a:extLst>
              <a:ext uri="{FF2B5EF4-FFF2-40B4-BE49-F238E27FC236}">
                <a16:creationId xmlns:a16="http://schemas.microsoft.com/office/drawing/2014/main" id="{0083AA64-1A83-20E3-5579-6425F2789B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7671" y="1739993"/>
            <a:ext cx="731520" cy="731520"/>
          </a:xfrm>
          <a:prstGeom prst="rect">
            <a:avLst/>
          </a:prstGeom>
        </p:spPr>
      </p:pic>
      <p:pic>
        <p:nvPicPr>
          <p:cNvPr id="61" name="Picture 75" descr="User with solid fill">
            <a:extLst>
              <a:ext uri="{FF2B5EF4-FFF2-40B4-BE49-F238E27FC236}">
                <a16:creationId xmlns:a16="http://schemas.microsoft.com/office/drawing/2014/main" id="{C02E0C3D-A632-73CF-3EF8-619C471B49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147590" y="1721157"/>
            <a:ext cx="731520" cy="731520"/>
          </a:xfrm>
          <a:prstGeom prst="rect">
            <a:avLst/>
          </a:prstGeom>
        </p:spPr>
      </p:pic>
      <p:pic>
        <p:nvPicPr>
          <p:cNvPr id="62" name="Picture 75" descr="User with solid fill">
            <a:extLst>
              <a:ext uri="{FF2B5EF4-FFF2-40B4-BE49-F238E27FC236}">
                <a16:creationId xmlns:a16="http://schemas.microsoft.com/office/drawing/2014/main" id="{66FA5A01-7269-9804-D8DF-34298397D9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127709" y="1698544"/>
            <a:ext cx="731520" cy="731520"/>
          </a:xfrm>
          <a:prstGeom prst="rect">
            <a:avLst/>
          </a:prstGeom>
        </p:spPr>
      </p:pic>
      <p:pic>
        <p:nvPicPr>
          <p:cNvPr id="63" name="Picture 75" descr="User with solid fill">
            <a:extLst>
              <a:ext uri="{FF2B5EF4-FFF2-40B4-BE49-F238E27FC236}">
                <a16:creationId xmlns:a16="http://schemas.microsoft.com/office/drawing/2014/main" id="{0D6CC064-CEE7-270A-6A3C-7F9E0636B7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009270" y="1738169"/>
            <a:ext cx="731520" cy="731520"/>
          </a:xfrm>
          <a:prstGeom prst="rect">
            <a:avLst/>
          </a:prstGeom>
        </p:spPr>
      </p:pic>
      <p:pic>
        <p:nvPicPr>
          <p:cNvPr id="64" name="Picture 75" descr="User with solid fill">
            <a:extLst>
              <a:ext uri="{FF2B5EF4-FFF2-40B4-BE49-F238E27FC236}">
                <a16:creationId xmlns:a16="http://schemas.microsoft.com/office/drawing/2014/main" id="{D8A21D6C-0135-A189-2403-CBD7911A8B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098435" y="1742365"/>
            <a:ext cx="731520" cy="731520"/>
          </a:xfrm>
          <a:prstGeom prst="rect">
            <a:avLst/>
          </a:prstGeom>
        </p:spPr>
      </p:pic>
      <p:sp>
        <p:nvSpPr>
          <p:cNvPr id="65" name="Text Placeholder 4">
            <a:extLst>
              <a:ext uri="{FF2B5EF4-FFF2-40B4-BE49-F238E27FC236}">
                <a16:creationId xmlns:a16="http://schemas.microsoft.com/office/drawing/2014/main" id="{EE56D62C-846E-FBF5-40CD-B1B7507DF6CC}"/>
              </a:ext>
            </a:extLst>
          </p:cNvPr>
          <p:cNvSpPr txBox="1">
            <a:spLocks/>
          </p:cNvSpPr>
          <p:nvPr/>
        </p:nvSpPr>
        <p:spPr>
          <a:xfrm>
            <a:off x="2069353" y="381225"/>
            <a:ext cx="1619514" cy="906952"/>
          </a:xfrm>
          <a:prstGeom prst="rect">
            <a:avLst/>
          </a:prstGeom>
          <a:ln w="6350">
            <a:noFill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dirty="0">
                <a:latin typeface="Calibri" panose="020F0502020204030204" pitchFamily="34" charset="0"/>
                <a:cs typeface="Calibri" panose="020F0502020204030204" pitchFamily="34" charset="0"/>
              </a:rPr>
              <a:t>Grading Table:</a:t>
            </a:r>
            <a:r>
              <a:rPr lang="en-GB" sz="1200" b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GB" sz="12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800" b="0" dirty="0">
                <a:latin typeface="Calibri" panose="020F0502020204030204" pitchFamily="34" charset="0"/>
                <a:cs typeface="Calibri" panose="020F0502020204030204" pitchFamily="34" charset="0"/>
              </a:rPr>
              <a:t>Grade P </a:t>
            </a:r>
            <a:r>
              <a:rPr lang="en-GB" sz="800" b="0">
                <a:latin typeface="Calibri" panose="020F0502020204030204" pitchFamily="34" charset="0"/>
                <a:cs typeface="Calibri" panose="020F0502020204030204" pitchFamily="34" charset="0"/>
              </a:rPr>
              <a:t>£124,187 </a:t>
            </a:r>
            <a:r>
              <a:rPr lang="en-GB" sz="800" b="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GB" sz="800" b="0">
                <a:latin typeface="Calibri" panose="020F0502020204030204" pitchFamily="34" charset="0"/>
                <a:cs typeface="Calibri" panose="020F0502020204030204" pitchFamily="34" charset="0"/>
              </a:rPr>
              <a:t>£149,175</a:t>
            </a:r>
            <a:br>
              <a:rPr lang="en-GB" sz="8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800" b="0" dirty="0">
                <a:latin typeface="Calibri" panose="020F0502020204030204" pitchFamily="34" charset="0"/>
                <a:cs typeface="Calibri" panose="020F0502020204030204" pitchFamily="34" charset="0"/>
              </a:rPr>
              <a:t>Grade N £88,702 - £95,876</a:t>
            </a:r>
            <a:br>
              <a:rPr lang="en-GB" sz="8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800" b="0" dirty="0">
                <a:latin typeface="Calibri" panose="020F0502020204030204" pitchFamily="34" charset="0"/>
                <a:cs typeface="Calibri" panose="020F0502020204030204" pitchFamily="34" charset="0"/>
              </a:rPr>
              <a:t>Grade M £75,111 - £80,145</a:t>
            </a:r>
            <a:br>
              <a:rPr lang="en-GB" sz="8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800" b="0" dirty="0">
                <a:latin typeface="Calibri" panose="020F0502020204030204" pitchFamily="34" charset="0"/>
                <a:cs typeface="Calibri" panose="020F0502020204030204" pitchFamily="34" charset="0"/>
              </a:rPr>
              <a:t>Grade L £68,189 - £73,851</a:t>
            </a:r>
            <a:br>
              <a:rPr lang="en-GB" sz="8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800" b="0" dirty="0">
                <a:latin typeface="Calibri" panose="020F0502020204030204" pitchFamily="34" charset="0"/>
                <a:cs typeface="Calibri" panose="020F0502020204030204" pitchFamily="34" charset="0"/>
              </a:rPr>
              <a:t>Grade K £60,637 - £67,558</a:t>
            </a:r>
            <a:br>
              <a:rPr lang="en-GB" sz="8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8B22740C-A55D-FE00-7794-5FC0FD5B5FA9}"/>
              </a:ext>
            </a:extLst>
          </p:cNvPr>
          <p:cNvSpPr/>
          <p:nvPr/>
        </p:nvSpPr>
        <p:spPr>
          <a:xfrm>
            <a:off x="565055" y="2661270"/>
            <a:ext cx="1619514" cy="100953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Responsible for: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Environment, Waste, Community Safety, Customer Services, Assets, Facilities, Emergency Planning and Health and safety 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DF57037F-7D87-8ACC-5AA8-263C1198E7FC}"/>
              </a:ext>
            </a:extLst>
          </p:cNvPr>
          <p:cNvSpPr/>
          <p:nvPr/>
        </p:nvSpPr>
        <p:spPr>
          <a:xfrm>
            <a:off x="2532960" y="2660317"/>
            <a:ext cx="1655607" cy="103101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Responsible for: 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dirty="0">
                <a:solidFill>
                  <a:schemeClr val="tx1"/>
                </a:solidFill>
              </a:rPr>
              <a:t>Planning, Building Control, Planning Policy, Housing, Allocations, Housing Solutions, Growth &amp; Development</a:t>
            </a:r>
            <a:endParaRPr lang="en-GB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4D0BE79C-1BBB-78FF-2C06-BE85CCCFC313}"/>
              </a:ext>
            </a:extLst>
          </p:cNvPr>
          <p:cNvSpPr/>
          <p:nvPr/>
        </p:nvSpPr>
        <p:spPr>
          <a:xfrm>
            <a:off x="4526944" y="2667083"/>
            <a:ext cx="1590488" cy="956883"/>
          </a:xfrm>
          <a:prstGeom prst="rect">
            <a:avLst/>
          </a:prstGeom>
          <a:ln>
            <a:solidFill>
              <a:schemeClr val="tx2">
                <a:lumMod val="10000"/>
                <a:lumOff val="9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Responsible for: 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dirty="0"/>
              <a:t>Finance, Procurement, Revenues &amp; Benefits, Payroll, Financial Management</a:t>
            </a:r>
            <a:endParaRPr lang="en-GB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4AF6AEDC-B3BE-AB67-07A9-29005B4A3F91}"/>
              </a:ext>
            </a:extLst>
          </p:cNvPr>
          <p:cNvSpPr/>
          <p:nvPr/>
        </p:nvSpPr>
        <p:spPr>
          <a:xfrm>
            <a:off x="6557778" y="2676240"/>
            <a:ext cx="1491870" cy="96519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Responsible for: 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dirty="0"/>
              <a:t>Legal, Democratic Services, Elections, Committee Services, Data Protection, Governance, Corporate Services</a:t>
            </a:r>
            <a:endParaRPr lang="en-GB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8B9E2BB-4595-507E-13BD-14AE87E02F1B}"/>
              </a:ext>
            </a:extLst>
          </p:cNvPr>
          <p:cNvSpPr/>
          <p:nvPr/>
        </p:nvSpPr>
        <p:spPr>
          <a:xfrm>
            <a:off x="8455748" y="2652523"/>
            <a:ext cx="1727463" cy="964298"/>
          </a:xfrm>
          <a:prstGeom prst="rect">
            <a:avLst/>
          </a:prstGeom>
          <a:solidFill>
            <a:srgbClr val="DFE9DB"/>
          </a:solidFill>
          <a:ln w="635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Responsible for: 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dirty="0">
                <a:solidFill>
                  <a:schemeClr val="tx1"/>
                </a:solidFill>
              </a:rPr>
              <a:t>HR, ICT &amp; Digital, Communications, Corporate Strategy, LGR, Improvement, Economic Development, Health &amp; Wellbeing</a:t>
            </a:r>
            <a:endParaRPr lang="en-GB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72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474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Helen Norrington</dc:creator>
  <cp:lastModifiedBy>Helen Norrington</cp:lastModifiedBy>
  <cp:revision>5</cp:revision>
  <dcterms:created xsi:type="dcterms:W3CDTF">2026-04-29T09:31:37Z</dcterms:created>
  <dcterms:modified xsi:type="dcterms:W3CDTF">2026-07-08T09:32:20Z</dcterms:modified>
</cp:coreProperties>
</file>